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0"/>
  </p:notesMasterIdLst>
  <p:sldIdLst>
    <p:sldId id="311" r:id="rId2"/>
    <p:sldId id="258" r:id="rId3"/>
    <p:sldId id="283" r:id="rId4"/>
    <p:sldId id="266" r:id="rId5"/>
    <p:sldId id="289" r:id="rId6"/>
    <p:sldId id="281" r:id="rId7"/>
    <p:sldId id="260" r:id="rId8"/>
    <p:sldId id="282" r:id="rId9"/>
    <p:sldId id="268" r:id="rId10"/>
    <p:sldId id="263" r:id="rId11"/>
    <p:sldId id="274" r:id="rId12"/>
    <p:sldId id="262" r:id="rId13"/>
    <p:sldId id="278" r:id="rId14"/>
    <p:sldId id="279" r:id="rId15"/>
    <p:sldId id="280" r:id="rId16"/>
    <p:sldId id="259" r:id="rId17"/>
    <p:sldId id="261" r:id="rId18"/>
    <p:sldId id="273" r:id="rId19"/>
  </p:sldIdLst>
  <p:sldSz cx="9144000" cy="5143500" type="screen16x9"/>
  <p:notesSz cx="6858000" cy="9144000"/>
  <p:embeddedFontLst>
    <p:embeddedFont>
      <p:font typeface="Albert Sans" panose="020B0604020202020204" charset="0"/>
      <p:regular r:id="rId21"/>
      <p:bold r:id="rId22"/>
      <p:italic r:id="rId23"/>
      <p:boldItalic r:id="rId24"/>
    </p:embeddedFont>
    <p:embeddedFont>
      <p:font typeface="Alexandria Medium" panose="020B0604020202020204" charset="-78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C48"/>
    <a:srgbClr val="110B05"/>
    <a:srgbClr val="9FCBD9"/>
    <a:srgbClr val="946D38"/>
    <a:srgbClr val="CD8047"/>
    <a:srgbClr val="0C0E16"/>
    <a:srgbClr val="7EB9CC"/>
    <a:srgbClr val="2D6171"/>
    <a:srgbClr val="4799B3"/>
    <a:srgbClr val="2B30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433A99-2404-4B07-81F6-F4973130C0DC}">
  <a:tblStyle styleId="{32433A99-2404-4B07-81F6-F4973130C0D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6F94DB-1B78-4758-A89E-3DF7F1B0EF5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196" autoAdjust="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26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5703cb3a7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5703cb3a7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572bee519d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572bee519d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558abb5fb3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558abb5fb3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572bee519d_0_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572bee519d_0_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572bee519d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572bee519d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572bee519d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572bee519d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703cb3a7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703cb3a7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572bee519d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572bee519d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553b51d4f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553b51d4f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572bee519d_0_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572bee519d_0_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5703cb3a7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5703cb3a7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572bee519d_0_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572bee519d_0_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572bee519d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572bee519d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2572bee519d_0_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2572bee519d_0_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72bee519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572bee519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 rot="10800000" flipH="1">
            <a:off x="0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715100" y="2259575"/>
            <a:ext cx="4276800" cy="231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572000" y="535000"/>
            <a:ext cx="3856500" cy="809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715100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43022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3022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1545472" y="1931850"/>
            <a:ext cx="37044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1545472" y="2480550"/>
            <a:ext cx="3704400" cy="73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715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subTitle" idx="2"/>
          </p:nvPr>
        </p:nvSpPr>
        <p:spPr>
          <a:xfrm>
            <a:off x="7151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3"/>
          </p:nvPr>
        </p:nvSpPr>
        <p:spPr>
          <a:xfrm>
            <a:off x="3506100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4"/>
          </p:nvPr>
        </p:nvSpPr>
        <p:spPr>
          <a:xfrm>
            <a:off x="3506099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5"/>
          </p:nvPr>
        </p:nvSpPr>
        <p:spPr>
          <a:xfrm>
            <a:off x="6297202" y="232877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subTitle" idx="6"/>
          </p:nvPr>
        </p:nvSpPr>
        <p:spPr>
          <a:xfrm>
            <a:off x="6297200" y="1666700"/>
            <a:ext cx="2131800" cy="73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/>
          </a:blip>
          <a:srcRect l="-50000" t="49600" r="50000" b="-584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>
            <a:spLocks noGrp="1"/>
          </p:cNvSpPr>
          <p:nvPr>
            <p:ph type="subTitle" idx="1"/>
          </p:nvPr>
        </p:nvSpPr>
        <p:spPr>
          <a:xfrm>
            <a:off x="7151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7151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3"/>
          </p:nvPr>
        </p:nvSpPr>
        <p:spPr>
          <a:xfrm>
            <a:off x="3506099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4"/>
          </p:nvPr>
        </p:nvSpPr>
        <p:spPr>
          <a:xfrm>
            <a:off x="3506099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5"/>
          </p:nvPr>
        </p:nvSpPr>
        <p:spPr>
          <a:xfrm>
            <a:off x="6297200" y="3758613"/>
            <a:ext cx="21318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subTitle" idx="6"/>
          </p:nvPr>
        </p:nvSpPr>
        <p:spPr>
          <a:xfrm>
            <a:off x="6297200" y="3377613"/>
            <a:ext cx="2131800" cy="45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5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6"/>
          </p:nvPr>
        </p:nvSpPr>
        <p:spPr>
          <a:xfrm>
            <a:off x="46483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7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8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1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4572" y="-2437"/>
            <a:ext cx="9153145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"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l="-6643" t="-11183" r="27548" b="-11170"/>
          <a:stretch/>
        </p:blipFill>
        <p:spPr>
          <a:xfrm>
            <a:off x="5819050" y="0"/>
            <a:ext cx="3324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l="174697" t="-83399" r="177064" b="4163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4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15100" y="1636300"/>
            <a:ext cx="3856800" cy="189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>
            <a:spLocks noGrp="1"/>
          </p:cNvSpPr>
          <p:nvPr>
            <p:ph type="pic" idx="2"/>
          </p:nvPr>
        </p:nvSpPr>
        <p:spPr>
          <a:xfrm>
            <a:off x="5715175" y="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1897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5046650" y="174290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6"/>
          <p:cNvPicPr preferRelativeResize="0"/>
          <p:nvPr/>
        </p:nvPicPr>
        <p:blipFill rotWithShape="1">
          <a:blip r:embed="rId2">
            <a:alphaModFix/>
          </a:blip>
          <a:srcRect l="104756" t="-108210" r="280062" b="47851"/>
          <a:stretch/>
        </p:blipFill>
        <p:spPr>
          <a:xfrm rot="10800000"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l="130683" t="-50527" r="175247" b="34585"/>
          <a:stretch/>
        </p:blipFill>
        <p:spPr>
          <a:xfrm>
            <a:off x="1325" y="-1637"/>
            <a:ext cx="91414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95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715100" y="1641400"/>
            <a:ext cx="3856800" cy="72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>
            <a:spLocks noGrp="1"/>
          </p:cNvSpPr>
          <p:nvPr>
            <p:ph type="pic" idx="2"/>
          </p:nvPr>
        </p:nvSpPr>
        <p:spPr>
          <a:xfrm>
            <a:off x="5714900" y="-7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4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6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3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4" hasCustomPrompt="1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5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6" hasCustomPrompt="1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7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8" hasCustomPrompt="1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9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8" r:id="rId8"/>
    <p:sldLayoutId id="2147483659" r:id="rId9"/>
    <p:sldLayoutId id="2147483661" r:id="rId10"/>
    <p:sldLayoutId id="2147483662" r:id="rId11"/>
    <p:sldLayoutId id="2147483663" r:id="rId12"/>
    <p:sldLayoutId id="2147483664" r:id="rId13"/>
    <p:sldLayoutId id="2147483666" r:id="rId14"/>
    <p:sldLayoutId id="2147483667" r:id="rId15"/>
    <p:sldLayoutId id="2147483668" r:id="rId16"/>
    <p:sldLayoutId id="2147483673" r:id="rId17"/>
    <p:sldLayoutId id="2147483674" r:id="rId18"/>
    <p:sldLayoutId id="2147483676" r:id="rId19"/>
    <p:sldLayoutId id="2147483677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61E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512BD6-DDB6-4784-B98C-CEDCFF54C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1455" y="0"/>
            <a:ext cx="9451180" cy="5143500"/>
          </a:xfrm>
          <a:prstGeom prst="rect">
            <a:avLst/>
          </a:prstGeom>
          <a:effectLst>
            <a:glow rad="25400">
              <a:schemeClr val="accent1"/>
            </a:glo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A01357D-1B7C-478A-B77D-FCB5F0E9752D}"/>
              </a:ext>
            </a:extLst>
          </p:cNvPr>
          <p:cNvSpPr/>
          <p:nvPr/>
        </p:nvSpPr>
        <p:spPr>
          <a:xfrm>
            <a:off x="-221455" y="2714625"/>
            <a:ext cx="9451180" cy="24288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90" name="Google Shape;190;p35"/>
          <p:cNvSpPr txBox="1">
            <a:spLocks noGrp="1"/>
          </p:cNvSpPr>
          <p:nvPr>
            <p:ph type="ctrTitle"/>
          </p:nvPr>
        </p:nvSpPr>
        <p:spPr>
          <a:xfrm>
            <a:off x="518315" y="2336007"/>
            <a:ext cx="4280100" cy="2028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dirty="0">
                <a:solidFill>
                  <a:schemeClr val="bg1"/>
                </a:solidFill>
              </a:rPr>
              <a:t> </a:t>
            </a:r>
            <a:br>
              <a:rPr lang="uk-UA" sz="2800" dirty="0">
                <a:solidFill>
                  <a:schemeClr val="bg1"/>
                </a:solidFill>
              </a:rPr>
            </a:br>
            <a:r>
              <a:rPr lang="uk-UA" sz="3200" dirty="0">
                <a:solidFill>
                  <a:schemeClr val="bg1"/>
                </a:solidFill>
              </a:rPr>
              <a:t>Ігровий програмний застосунок в жанрі </a:t>
            </a:r>
            <a:r>
              <a:rPr lang="en-US" sz="3200" dirty="0">
                <a:solidFill>
                  <a:schemeClr val="bg1"/>
                </a:solidFill>
              </a:rPr>
              <a:t>Action RPG</a:t>
            </a:r>
            <a:endParaRPr sz="3200" dirty="0">
              <a:solidFill>
                <a:schemeClr val="bg1"/>
              </a:solidFill>
            </a:endParaRPr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1528762" y="477849"/>
            <a:ext cx="5653481" cy="5151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Міністерство освіти і науки України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Харківський національний університет радіоелектроніки</a:t>
            </a:r>
            <a:endParaRPr b="1" dirty="0">
              <a:solidFill>
                <a:schemeClr val="bg1"/>
              </a:solidFill>
            </a:endParaRPr>
          </a:p>
        </p:txBody>
      </p:sp>
      <p:cxnSp>
        <p:nvCxnSpPr>
          <p:cNvPr id="192" name="Google Shape;192;p35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191;p35">
            <a:extLst>
              <a:ext uri="{FF2B5EF4-FFF2-40B4-BE49-F238E27FC236}">
                <a16:creationId xmlns:a16="http://schemas.microsoft.com/office/drawing/2014/main" id="{A8C6B251-EA78-4A1B-B58A-3360D54768F1}"/>
              </a:ext>
            </a:extLst>
          </p:cNvPr>
          <p:cNvSpPr txBox="1">
            <a:spLocks/>
          </p:cNvSpPr>
          <p:nvPr/>
        </p:nvSpPr>
        <p:spPr>
          <a:xfrm>
            <a:off x="1616868" y="1218225"/>
            <a:ext cx="5653481" cy="339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ctr"/>
            <a:r>
              <a:rPr lang="ru-RU" b="1" dirty="0">
                <a:solidFill>
                  <a:schemeClr val="bg1"/>
                </a:solidFill>
              </a:rPr>
              <a:t>Кваліфікаційна робота бакалавра</a:t>
            </a: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3838D94B-CB2C-402B-B83E-F6600EDC9B5F}"/>
              </a:ext>
            </a:extLst>
          </p:cNvPr>
          <p:cNvSpPr txBox="1">
            <a:spLocks/>
          </p:cNvSpPr>
          <p:nvPr/>
        </p:nvSpPr>
        <p:spPr>
          <a:xfrm>
            <a:off x="4991850" y="3063550"/>
            <a:ext cx="1566113" cy="86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ru-RU" dirty="0">
                <a:solidFill>
                  <a:schemeClr val="bg1"/>
                </a:solidFill>
              </a:rPr>
              <a:t>Виконала:</a:t>
            </a:r>
          </a:p>
          <a:p>
            <a:pPr marL="0" indent="0" algn="l"/>
            <a:r>
              <a:rPr lang="ru-RU" dirty="0">
                <a:solidFill>
                  <a:schemeClr val="bg1"/>
                </a:solidFill>
              </a:rPr>
              <a:t>ст. гр. ПЗПІ-21-6</a:t>
            </a:r>
          </a:p>
          <a:p>
            <a:pPr marL="0" indent="0" algn="l"/>
            <a:r>
              <a:rPr lang="ru-RU" dirty="0">
                <a:solidFill>
                  <a:schemeClr val="bg1"/>
                </a:solidFill>
              </a:rPr>
              <a:t>Тимощенко В.Р.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Google Shape;191;p35">
            <a:extLst>
              <a:ext uri="{FF2B5EF4-FFF2-40B4-BE49-F238E27FC236}">
                <a16:creationId xmlns:a16="http://schemas.microsoft.com/office/drawing/2014/main" id="{E4239D8A-5A8F-4839-8115-FAB98805165F}"/>
              </a:ext>
            </a:extLst>
          </p:cNvPr>
          <p:cNvSpPr txBox="1">
            <a:spLocks/>
          </p:cNvSpPr>
          <p:nvPr/>
        </p:nvSpPr>
        <p:spPr>
          <a:xfrm>
            <a:off x="6672263" y="3063550"/>
            <a:ext cx="2277225" cy="86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ru-RU" dirty="0">
                <a:solidFill>
                  <a:schemeClr val="bg1"/>
                </a:solidFill>
              </a:rPr>
              <a:t>Науковий керівний:</a:t>
            </a:r>
          </a:p>
          <a:p>
            <a:pPr marL="0" indent="0" algn="l"/>
            <a:r>
              <a:rPr lang="ru-RU" dirty="0">
                <a:solidFill>
                  <a:schemeClr val="bg1"/>
                </a:solidFill>
              </a:rPr>
              <a:t>ст. гр. ПЗПІ-21-6</a:t>
            </a:r>
          </a:p>
          <a:p>
            <a:pPr marL="0" indent="0" algn="l"/>
            <a:r>
              <a:rPr lang="ru-RU" dirty="0">
                <a:solidFill>
                  <a:schemeClr val="bg1"/>
                </a:solidFill>
              </a:rPr>
              <a:t>доц. кафедри ПІ </a:t>
            </a:r>
            <a:r>
              <a:rPr lang="uk-UA" noProof="1">
                <a:solidFill>
                  <a:schemeClr val="bg1"/>
                </a:solidFill>
              </a:rPr>
              <a:t>Каук</a:t>
            </a:r>
            <a:r>
              <a:rPr lang="ru-RU" dirty="0">
                <a:solidFill>
                  <a:schemeClr val="bg1"/>
                </a:solidFill>
              </a:rPr>
              <a:t> В.І.</a:t>
            </a:r>
            <a:br>
              <a:rPr lang="ru-RU" dirty="0">
                <a:solidFill>
                  <a:schemeClr val="bg1"/>
                </a:solidFill>
              </a:rPr>
            </a:b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Google Shape;191;p35">
            <a:extLst>
              <a:ext uri="{FF2B5EF4-FFF2-40B4-BE49-F238E27FC236}">
                <a16:creationId xmlns:a16="http://schemas.microsoft.com/office/drawing/2014/main" id="{3D255E2F-63DC-42FA-A2F4-9195F726AA90}"/>
              </a:ext>
            </a:extLst>
          </p:cNvPr>
          <p:cNvSpPr txBox="1">
            <a:spLocks/>
          </p:cNvSpPr>
          <p:nvPr/>
        </p:nvSpPr>
        <p:spPr>
          <a:xfrm>
            <a:off x="248680" y="4647908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689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6000">
              <a:srgbClr val="0C0E16"/>
            </a:gs>
            <a:gs pos="27000">
              <a:srgbClr val="2B3036"/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90084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b="1" i="1" noProof="1">
                <a:solidFill>
                  <a:schemeClr val="bg1"/>
                </a:solidFill>
              </a:rPr>
              <a:t>Сюжетні завдання як частина ігрового прогресу</a:t>
            </a:r>
          </a:p>
        </p:txBody>
      </p:sp>
      <p:sp>
        <p:nvSpPr>
          <p:cNvPr id="257" name="Google Shape;257;p42"/>
          <p:cNvSpPr txBox="1">
            <a:spLocks noGrp="1"/>
          </p:cNvSpPr>
          <p:nvPr>
            <p:ph type="body" idx="1"/>
          </p:nvPr>
        </p:nvSpPr>
        <p:spPr>
          <a:xfrm>
            <a:off x="715100" y="1836420"/>
            <a:ext cx="3856800" cy="1694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 dirty="0">
                <a:solidFill>
                  <a:schemeClr val="bg1"/>
                </a:solidFill>
              </a:rPr>
              <a:t>Сюжет подається через події, діалоги та взаємодії з оточенням, що відповідає стилю </a:t>
            </a:r>
            <a:r>
              <a:rPr lang="en-US" sz="1400" dirty="0">
                <a:solidFill>
                  <a:schemeClr val="bg1"/>
                </a:solidFill>
              </a:rPr>
              <a:t>Souls-like</a:t>
            </a:r>
            <a:r>
              <a:rPr lang="en" sz="1400" dirty="0">
                <a:solidFill>
                  <a:schemeClr val="bg1"/>
                </a:solidFill>
              </a:rPr>
              <a:t>:</a:t>
            </a:r>
            <a:endParaRPr sz="1400" dirty="0">
              <a:solidFill>
                <a:schemeClr val="bg1"/>
              </a:solidFill>
            </a:endParaRPr>
          </a:p>
          <a:p>
            <a:pPr marL="274320" lvl="0" indent="-213359" algn="l" rtl="0">
              <a:spcBef>
                <a:spcPts val="1600"/>
              </a:spcBef>
              <a:spcAft>
                <a:spcPts val="0"/>
              </a:spcAft>
              <a:buClr>
                <a:srgbClr val="7EB9CC"/>
              </a:buClr>
              <a:buSzPts val="1200"/>
              <a:buChar char="■"/>
            </a:pPr>
            <a:r>
              <a:rPr lang="uk-UA" sz="1400" dirty="0">
                <a:solidFill>
                  <a:schemeClr val="bg1"/>
                </a:solidFill>
              </a:rPr>
              <a:t>Діалоги з </a:t>
            </a:r>
            <a:r>
              <a:rPr lang="en-US" sz="1400" dirty="0">
                <a:solidFill>
                  <a:schemeClr val="bg1"/>
                </a:solidFill>
              </a:rPr>
              <a:t>NPC</a:t>
            </a:r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SzPts val="1200"/>
              <a:buChar char="■"/>
            </a:pPr>
            <a:r>
              <a:rPr lang="uk-UA" sz="1400" dirty="0">
                <a:solidFill>
                  <a:schemeClr val="bg1"/>
                </a:solidFill>
              </a:rPr>
              <a:t>Бій з Босом</a:t>
            </a:r>
            <a:endParaRPr lang="en-US" sz="1400" dirty="0">
              <a:solidFill>
                <a:schemeClr val="bg1"/>
              </a:solidFill>
            </a:endParaRPr>
          </a:p>
          <a:p>
            <a:pPr marL="274320" lvl="0" indent="-213359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SzPts val="1200"/>
              <a:buChar char="■"/>
            </a:pPr>
            <a:r>
              <a:rPr lang="uk-UA" sz="1400" dirty="0">
                <a:solidFill>
                  <a:schemeClr val="bg1"/>
                </a:solidFill>
              </a:rPr>
              <a:t>Розблокування нового порталу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64385F2-A350-4E7C-B6FA-0967699CE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777" y="772225"/>
            <a:ext cx="3838190" cy="3599050"/>
          </a:xfrm>
          <a:prstGeom prst="rect">
            <a:avLst/>
          </a:prstGeom>
        </p:spPr>
      </p:pic>
      <p:sp>
        <p:nvSpPr>
          <p:cNvPr id="5" name="Google Shape;191;p35">
            <a:extLst>
              <a:ext uri="{FF2B5EF4-FFF2-40B4-BE49-F238E27FC236}">
                <a16:creationId xmlns:a16="http://schemas.microsoft.com/office/drawing/2014/main" id="{A0A97CE1-FDD9-484C-87C7-D1E670ADAEED}"/>
              </a:ext>
            </a:extLst>
          </p:cNvPr>
          <p:cNvSpPr txBox="1">
            <a:spLocks/>
          </p:cNvSpPr>
          <p:nvPr/>
        </p:nvSpPr>
        <p:spPr>
          <a:xfrm>
            <a:off x="0" y="4744566"/>
            <a:ext cx="392908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10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70000">
              <a:srgbClr val="0C0E16"/>
            </a:gs>
            <a:gs pos="14000">
              <a:srgbClr val="2B3036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3816FC-10F7-4054-9925-60B6C3319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" y="-2"/>
            <a:ext cx="3690665" cy="514350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F919220-D379-46C5-93BA-14A61B78F06D}"/>
              </a:ext>
            </a:extLst>
          </p:cNvPr>
          <p:cNvSpPr/>
          <p:nvPr/>
        </p:nvSpPr>
        <p:spPr>
          <a:xfrm flipH="1">
            <a:off x="1794075" y="-1"/>
            <a:ext cx="7349922" cy="5143501"/>
          </a:xfrm>
          <a:prstGeom prst="rect">
            <a:avLst/>
          </a:prstGeom>
          <a:gradFill flip="none" rotWithShape="1">
            <a:gsLst>
              <a:gs pos="100000">
                <a:srgbClr val="110B05">
                  <a:alpha val="0"/>
                </a:srgbClr>
              </a:gs>
              <a:gs pos="5000">
                <a:srgbClr val="363C48"/>
              </a:gs>
              <a:gs pos="79000">
                <a:srgbClr val="110B0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98" name="Google Shape;398;p53"/>
          <p:cNvSpPr txBox="1">
            <a:spLocks noGrp="1"/>
          </p:cNvSpPr>
          <p:nvPr>
            <p:ph type="title"/>
          </p:nvPr>
        </p:nvSpPr>
        <p:spPr>
          <a:xfrm>
            <a:off x="3530279" y="379212"/>
            <a:ext cx="4898721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Механіка ламання глечиків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405" name="Google Shape;405;p53"/>
          <p:cNvSpPr txBox="1"/>
          <p:nvPr/>
        </p:nvSpPr>
        <p:spPr>
          <a:xfrm>
            <a:off x="5440100" y="2447234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EB9CC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01</a:t>
            </a:r>
            <a:endParaRPr sz="1800">
              <a:solidFill>
                <a:srgbClr val="7EB9CC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06" name="Google Shape;406;p53"/>
          <p:cNvSpPr txBox="1"/>
          <p:nvPr/>
        </p:nvSpPr>
        <p:spPr>
          <a:xfrm>
            <a:off x="5940500" y="2447234"/>
            <a:ext cx="248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16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Fracture</a:t>
            </a:r>
            <a:endParaRPr sz="1600" i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07" name="Google Shape;407;p53"/>
          <p:cNvSpPr txBox="1"/>
          <p:nvPr/>
        </p:nvSpPr>
        <p:spPr>
          <a:xfrm>
            <a:off x="5440100" y="2980624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EB9CC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02</a:t>
            </a:r>
            <a:endParaRPr sz="1800">
              <a:solidFill>
                <a:srgbClr val="7EB9CC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5940500" y="2980636"/>
            <a:ext cx="248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600" b="1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Активація</a:t>
            </a:r>
            <a:endParaRPr sz="1600" b="1" i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5440100" y="3514038"/>
            <a:ext cx="500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EB9CC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03</a:t>
            </a:r>
            <a:endParaRPr sz="1800">
              <a:solidFill>
                <a:srgbClr val="7EB9CC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10" name="Google Shape;410;p53"/>
          <p:cNvSpPr txBox="1"/>
          <p:nvPr/>
        </p:nvSpPr>
        <p:spPr>
          <a:xfrm>
            <a:off x="5940500" y="3514038"/>
            <a:ext cx="248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Damage-</a:t>
            </a:r>
            <a:r>
              <a:rPr lang="uk-UA" sz="1600" b="1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куб</a:t>
            </a:r>
            <a:r>
              <a:rPr lang="uk-UA" sz="16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 </a:t>
            </a:r>
            <a:endParaRPr sz="1600" i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415" name="Google Shape;415;p53"/>
          <p:cNvSpPr/>
          <p:nvPr/>
        </p:nvSpPr>
        <p:spPr>
          <a:xfrm>
            <a:off x="5166800" y="2615384"/>
            <a:ext cx="120900" cy="120900"/>
          </a:xfrm>
          <a:prstGeom prst="rect">
            <a:avLst/>
          </a:prstGeom>
          <a:solidFill>
            <a:srgbClr val="2D617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EB9CC"/>
              </a:solidFill>
            </a:endParaRPr>
          </a:p>
        </p:txBody>
      </p:sp>
      <p:sp>
        <p:nvSpPr>
          <p:cNvPr id="416" name="Google Shape;416;p53"/>
          <p:cNvSpPr/>
          <p:nvPr/>
        </p:nvSpPr>
        <p:spPr>
          <a:xfrm>
            <a:off x="5166800" y="3148774"/>
            <a:ext cx="120900" cy="120900"/>
          </a:xfrm>
          <a:prstGeom prst="rect">
            <a:avLst/>
          </a:prstGeom>
          <a:solidFill>
            <a:srgbClr val="2D617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EB9CC"/>
              </a:solidFill>
            </a:endParaRPr>
          </a:p>
        </p:txBody>
      </p:sp>
      <p:sp>
        <p:nvSpPr>
          <p:cNvPr id="417" name="Google Shape;417;p53"/>
          <p:cNvSpPr/>
          <p:nvPr/>
        </p:nvSpPr>
        <p:spPr>
          <a:xfrm>
            <a:off x="5166800" y="3682188"/>
            <a:ext cx="120900" cy="120900"/>
          </a:xfrm>
          <a:prstGeom prst="rect">
            <a:avLst/>
          </a:prstGeom>
          <a:solidFill>
            <a:srgbClr val="2D617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EB9CC"/>
              </a:solidFill>
            </a:endParaRPr>
          </a:p>
        </p:txBody>
      </p:sp>
      <p:cxnSp>
        <p:nvCxnSpPr>
          <p:cNvPr id="420" name="Google Shape;420;p53"/>
          <p:cNvCxnSpPr>
            <a:stCxn id="415" idx="2"/>
            <a:endCxn id="416" idx="0"/>
          </p:cNvCxnSpPr>
          <p:nvPr/>
        </p:nvCxnSpPr>
        <p:spPr>
          <a:xfrm>
            <a:off x="5227250" y="2736284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1" name="Google Shape;421;p53"/>
          <p:cNvCxnSpPr>
            <a:stCxn id="416" idx="2"/>
            <a:endCxn id="417" idx="0"/>
          </p:cNvCxnSpPr>
          <p:nvPr/>
        </p:nvCxnSpPr>
        <p:spPr>
          <a:xfrm>
            <a:off x="5227250" y="3269674"/>
            <a:ext cx="0" cy="412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406;p53">
            <a:extLst>
              <a:ext uri="{FF2B5EF4-FFF2-40B4-BE49-F238E27FC236}">
                <a16:creationId xmlns:a16="http://schemas.microsoft.com/office/drawing/2014/main" id="{9757D2E1-8070-4549-80D3-2000AC7F9523}"/>
              </a:ext>
            </a:extLst>
          </p:cNvPr>
          <p:cNvSpPr txBox="1"/>
          <p:nvPr/>
        </p:nvSpPr>
        <p:spPr>
          <a:xfrm>
            <a:off x="5029640" y="1180205"/>
            <a:ext cx="3977200" cy="106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600" b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Однією з цілей було реалізувати інтерактивне середовище, що підсилюватиме живість світу й створюватиме ефект занурення</a:t>
            </a:r>
            <a:endParaRPr sz="1600" b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17" name="Google Shape;191;p35">
            <a:extLst>
              <a:ext uri="{FF2B5EF4-FFF2-40B4-BE49-F238E27FC236}">
                <a16:creationId xmlns:a16="http://schemas.microsoft.com/office/drawing/2014/main" id="{125A7867-A7B9-4122-9567-E92683FF3D76}"/>
              </a:ext>
            </a:extLst>
          </p:cNvPr>
          <p:cNvSpPr txBox="1">
            <a:spLocks/>
          </p:cNvSpPr>
          <p:nvPr/>
        </p:nvSpPr>
        <p:spPr>
          <a:xfrm>
            <a:off x="8665369" y="4683627"/>
            <a:ext cx="478631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11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22000">
              <a:srgbClr val="0C0E16"/>
            </a:gs>
            <a:gs pos="74000">
              <a:srgbClr val="2B3036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subTitle" idx="1"/>
          </p:nvPr>
        </p:nvSpPr>
        <p:spPr>
          <a:xfrm>
            <a:off x="1189750" y="2200130"/>
            <a:ext cx="2907600" cy="1497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Нелінійна поведінка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Взаємодія з </a:t>
            </a:r>
            <a:r>
              <a:rPr lang="en-US" dirty="0">
                <a:solidFill>
                  <a:schemeClr val="bg1"/>
                </a:solidFill>
              </a:rPr>
              <a:t>NPC </a:t>
            </a:r>
            <a:r>
              <a:rPr lang="uk-UA" dirty="0">
                <a:solidFill>
                  <a:schemeClr val="bg1"/>
                </a:solidFill>
              </a:rPr>
              <a:t>може призводити до різних сценаріїв: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9FCBD9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Доступ до додаткових функцій (торгівля)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9FCBD9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Зміни у розташуванні персонажів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0" name="Google Shape;250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Взаємодія з </a:t>
            </a:r>
            <a:r>
              <a:rPr lang="en-US" b="1" i="1" dirty="0">
                <a:solidFill>
                  <a:schemeClr val="bg1"/>
                </a:solidFill>
              </a:rPr>
              <a:t>NPC — </a:t>
            </a:r>
            <a:r>
              <a:rPr lang="uk-UA" b="1" i="1" dirty="0">
                <a:solidFill>
                  <a:schemeClr val="bg1"/>
                </a:solidFill>
              </a:rPr>
              <a:t>історії, вибір, наслідки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251" name="Google Shape;251;p41"/>
          <p:cNvSpPr txBox="1">
            <a:spLocks noGrp="1"/>
          </p:cNvSpPr>
          <p:nvPr>
            <p:ph type="subTitle" idx="2"/>
          </p:nvPr>
        </p:nvSpPr>
        <p:spPr>
          <a:xfrm>
            <a:off x="5046650" y="2200130"/>
            <a:ext cx="29076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 Інтеграція в ігровий процес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b="1" dirty="0">
              <a:solidFill>
                <a:schemeClr val="bg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Діалоги побудовані відповідно до подій у грі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NPC </a:t>
            </a:r>
            <a:r>
              <a:rPr lang="uk-UA" dirty="0">
                <a:solidFill>
                  <a:schemeClr val="bg1"/>
                </a:solidFill>
              </a:rPr>
              <a:t>реагують на дії гравця, підсилюючи ілюзію живого світу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Реалізація відповідає жанровим особливостям </a:t>
            </a:r>
            <a:r>
              <a:rPr lang="en-US" dirty="0">
                <a:solidFill>
                  <a:schemeClr val="bg1"/>
                </a:solidFill>
              </a:rPr>
              <a:t>Souls-like (</a:t>
            </a:r>
            <a:r>
              <a:rPr lang="uk-UA" dirty="0">
                <a:solidFill>
                  <a:schemeClr val="bg1"/>
                </a:solidFill>
              </a:rPr>
              <a:t>непряме керування сюжетом)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Google Shape;250;p41">
            <a:extLst>
              <a:ext uri="{FF2B5EF4-FFF2-40B4-BE49-F238E27FC236}">
                <a16:creationId xmlns:a16="http://schemas.microsoft.com/office/drawing/2014/main" id="{53CD4816-EA16-49CA-A743-9F2FBEADD284}"/>
              </a:ext>
            </a:extLst>
          </p:cNvPr>
          <p:cNvSpPr txBox="1">
            <a:spLocks/>
          </p:cNvSpPr>
          <p:nvPr/>
        </p:nvSpPr>
        <p:spPr>
          <a:xfrm>
            <a:off x="715050" y="1040690"/>
            <a:ext cx="6242010" cy="65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 b="0" i="0" u="none" strike="noStrike" cap="none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r>
              <a:rPr lang="en-US" sz="1400" dirty="0">
                <a:solidFill>
                  <a:schemeClr val="bg1"/>
                </a:solidFill>
              </a:rPr>
              <a:t>NPC </a:t>
            </a:r>
            <a:r>
              <a:rPr lang="uk-UA" sz="1400" dirty="0">
                <a:solidFill>
                  <a:schemeClr val="bg1"/>
                </a:solidFill>
              </a:rPr>
              <a:t>слугують джерелом сюжетних натяків, підтримують атмосферу гри та орієнтують гравця на подальші дії.</a:t>
            </a: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CC25E35A-4102-4FCE-8319-852BB209B2D0}"/>
              </a:ext>
            </a:extLst>
          </p:cNvPr>
          <p:cNvSpPr txBox="1">
            <a:spLocks/>
          </p:cNvSpPr>
          <p:nvPr/>
        </p:nvSpPr>
        <p:spPr>
          <a:xfrm>
            <a:off x="0" y="4744566"/>
            <a:ext cx="500062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12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4D65EA-E91F-45DE-BB4F-A44572849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77389" y="-239501"/>
            <a:ext cx="13266462" cy="54401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777DCDA-A987-405F-B0C9-244C895DB7B2}"/>
              </a:ext>
            </a:extLst>
          </p:cNvPr>
          <p:cNvSpPr/>
          <p:nvPr/>
        </p:nvSpPr>
        <p:spPr>
          <a:xfrm flipH="1" flipV="1">
            <a:off x="-1229361" y="-255319"/>
            <a:ext cx="11871961" cy="547173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73000">
                <a:schemeClr val="tx1"/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69" name="Google Shape;469;p57"/>
          <p:cNvSpPr txBox="1">
            <a:spLocks noGrp="1"/>
          </p:cNvSpPr>
          <p:nvPr>
            <p:ph type="title"/>
          </p:nvPr>
        </p:nvSpPr>
        <p:spPr>
          <a:xfrm>
            <a:off x="715100" y="541020"/>
            <a:ext cx="4954180" cy="9032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Атмосфера — освітлення, звукове оформлення, ефекти</a:t>
            </a:r>
          </a:p>
        </p:txBody>
      </p:sp>
      <p:sp>
        <p:nvSpPr>
          <p:cNvPr id="470" name="Google Shape;470;p57"/>
          <p:cNvSpPr txBox="1">
            <a:spLocks noGrp="1"/>
          </p:cNvSpPr>
          <p:nvPr>
            <p:ph type="body" idx="1"/>
          </p:nvPr>
        </p:nvSpPr>
        <p:spPr>
          <a:xfrm>
            <a:off x="715100" y="2480550"/>
            <a:ext cx="3704400" cy="1314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Освітлення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171450" indent="-171450">
              <a:buClr>
                <a:srgbClr val="9FCBD9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Використано локальні джерела світла (факели, світлячки, м’яке підсвічування)</a:t>
            </a:r>
          </a:p>
          <a:p>
            <a:pPr marL="171450" indent="-171450">
              <a:buClr>
                <a:srgbClr val="9FCBD9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Контраст між хабом (теплі тони) і катакомбами (холодні, приглушені)</a:t>
            </a: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11EC99C7-043C-438A-A6BA-C5A30244825C}"/>
              </a:ext>
            </a:extLst>
          </p:cNvPr>
          <p:cNvSpPr txBox="1">
            <a:spLocks/>
          </p:cNvSpPr>
          <p:nvPr/>
        </p:nvSpPr>
        <p:spPr>
          <a:xfrm>
            <a:off x="250526" y="4625925"/>
            <a:ext cx="464574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13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0B05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EA3AB-014A-44C9-AA45-3F314B838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87755" cy="5143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46A094D-5768-4D41-81F9-3EEA8E793B6E}"/>
              </a:ext>
            </a:extLst>
          </p:cNvPr>
          <p:cNvSpPr/>
          <p:nvPr/>
        </p:nvSpPr>
        <p:spPr>
          <a:xfrm>
            <a:off x="3893820" y="0"/>
            <a:ext cx="5250179" cy="5143501"/>
          </a:xfrm>
          <a:prstGeom prst="rect">
            <a:avLst/>
          </a:prstGeom>
          <a:gradFill flip="none" rotWithShape="1">
            <a:gsLst>
              <a:gs pos="0">
                <a:srgbClr val="110B05">
                  <a:alpha val="0"/>
                </a:srgbClr>
              </a:gs>
              <a:gs pos="100000">
                <a:srgbClr val="363C48"/>
              </a:gs>
              <a:gs pos="8000">
                <a:srgbClr val="110B0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79" name="Google Shape;479;p58"/>
          <p:cNvSpPr txBox="1">
            <a:spLocks noGrp="1"/>
          </p:cNvSpPr>
          <p:nvPr>
            <p:ph type="title"/>
          </p:nvPr>
        </p:nvSpPr>
        <p:spPr>
          <a:xfrm>
            <a:off x="4476441" y="386078"/>
            <a:ext cx="3704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Звукове оформлення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80" name="Google Shape;480;p58"/>
          <p:cNvSpPr txBox="1">
            <a:spLocks noGrp="1"/>
          </p:cNvSpPr>
          <p:nvPr>
            <p:ph type="body" idx="1"/>
          </p:nvPr>
        </p:nvSpPr>
        <p:spPr>
          <a:xfrm>
            <a:off x="4476440" y="934778"/>
            <a:ext cx="4478873" cy="3085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2D6171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Озвучено анімації переміщення гравця: ходьба, біг, рух зі зброєю / без зброї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2D6171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Фонове музичне оформлення: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2D6171"/>
              </a:buClr>
              <a:buFont typeface="Wingdings" panose="05000000000000000000" pitchFamily="2" charset="2"/>
              <a:buChar char="§"/>
            </a:pPr>
            <a:endParaRPr lang="uk-UA" dirty="0">
              <a:solidFill>
                <a:schemeClr val="bg1"/>
              </a:solidFill>
            </a:endParaRPr>
          </a:p>
          <a:p>
            <a:pPr marL="628650" lvl="1" indent="-171450">
              <a:buClr>
                <a:srgbClr val="4799B3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</a:rPr>
              <a:t>    Хаб-локація — спокійна, медитативна мелодія</a:t>
            </a:r>
          </a:p>
          <a:p>
            <a:pPr marL="628650" lvl="1" indent="-171450">
              <a:buClr>
                <a:srgbClr val="4799B3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</a:rPr>
              <a:t>    Катакомби — тиск, фонова напруга</a:t>
            </a:r>
          </a:p>
          <a:p>
            <a:pPr marL="628650" lvl="1" indent="-171450">
              <a:buClr>
                <a:srgbClr val="4799B3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</a:rPr>
              <a:t>    Арена з босом — драматична музика, яка змінюється на спокійну після перемоги</a:t>
            </a:r>
          </a:p>
          <a:p>
            <a:pPr marL="628650" lvl="1" indent="-171450">
              <a:buClr>
                <a:srgbClr val="4799B3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</a:rPr>
              <a:t>    Навчальний рівень (туторіал):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1085850" lvl="2" indent="-171450">
              <a:buClr>
                <a:srgbClr val="9FCBD9"/>
              </a:buClr>
              <a:buFont typeface="Wingdings" panose="05000000000000000000" pitchFamily="2" charset="2"/>
              <a:buChar char="v"/>
            </a:pPr>
            <a:r>
              <a:rPr lang="uk-UA" dirty="0">
                <a:solidFill>
                  <a:schemeClr val="bg1"/>
                </a:solidFill>
              </a:rPr>
              <a:t>        Пляжна частина — звуки грози та хвиль</a:t>
            </a:r>
          </a:p>
          <a:p>
            <a:pPr marL="1085850" lvl="2" indent="-171450">
              <a:buClr>
                <a:srgbClr val="9FCBD9"/>
              </a:buClr>
              <a:buFont typeface="Wingdings" panose="05000000000000000000" pitchFamily="2" charset="2"/>
              <a:buChar char="v"/>
            </a:pPr>
            <a:r>
              <a:rPr lang="uk-UA" dirty="0">
                <a:solidFill>
                  <a:schemeClr val="bg1"/>
                </a:solidFill>
              </a:rPr>
              <a:t>        Печера — тривожний звуковий фон</a:t>
            </a:r>
          </a:p>
          <a:p>
            <a:pPr marL="914400" lvl="2" indent="0">
              <a:buClr>
                <a:srgbClr val="9FCBD9"/>
              </a:buClr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628650" lvl="1" indent="-171450">
              <a:buClr>
                <a:srgbClr val="9FCBD9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</a:rPr>
              <a:t>Окремо створені звукові ефекти:</a:t>
            </a:r>
          </a:p>
          <a:p>
            <a:pPr marL="1085850" lvl="2" indent="-171450">
              <a:buClr>
                <a:srgbClr val="9FCBD9"/>
              </a:buClr>
              <a:buFont typeface="Wingdings" panose="05000000000000000000" pitchFamily="2" charset="2"/>
              <a:buChar char="v"/>
            </a:pPr>
            <a:r>
              <a:rPr lang="uk-UA" dirty="0">
                <a:solidFill>
                  <a:schemeClr val="bg1"/>
                </a:solidFill>
              </a:rPr>
              <a:t>    Факели, полум’я, портали</a:t>
            </a: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5E19DD41-53D9-4510-8121-1F9B18274A6D}"/>
              </a:ext>
            </a:extLst>
          </p:cNvPr>
          <p:cNvSpPr txBox="1">
            <a:spLocks/>
          </p:cNvSpPr>
          <p:nvPr/>
        </p:nvSpPr>
        <p:spPr>
          <a:xfrm>
            <a:off x="8679657" y="4683627"/>
            <a:ext cx="464344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14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0">
              <a:srgbClr val="110B05"/>
            </a:gs>
            <a:gs pos="0">
              <a:srgbClr val="363C48"/>
            </a:gs>
            <a:gs pos="48000">
              <a:srgbClr val="110B05"/>
            </a:gs>
          </a:gsLst>
          <a:lin ang="0" scaled="1"/>
        </a:gra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452778-6A18-4E6A-A2BF-79002286A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552" y="-114300"/>
            <a:ext cx="5752009" cy="5257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1D0AE91-B303-46B6-B489-0C67B43B24EB}"/>
              </a:ext>
            </a:extLst>
          </p:cNvPr>
          <p:cNvSpPr/>
          <p:nvPr/>
        </p:nvSpPr>
        <p:spPr>
          <a:xfrm flipH="1">
            <a:off x="-6" y="0"/>
            <a:ext cx="9144003" cy="5143500"/>
          </a:xfrm>
          <a:prstGeom prst="rect">
            <a:avLst/>
          </a:prstGeom>
          <a:gradFill flip="none" rotWithShape="1">
            <a:gsLst>
              <a:gs pos="28000">
                <a:srgbClr val="363C48">
                  <a:alpha val="0"/>
                </a:srgbClr>
              </a:gs>
              <a:gs pos="55000">
                <a:srgbClr val="363C48"/>
              </a:gs>
              <a:gs pos="100000">
                <a:srgbClr val="110B0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89" name="Google Shape;489;p59"/>
          <p:cNvSpPr txBox="1">
            <a:spLocks noGrp="1"/>
          </p:cNvSpPr>
          <p:nvPr>
            <p:ph type="title"/>
          </p:nvPr>
        </p:nvSpPr>
        <p:spPr>
          <a:xfrm>
            <a:off x="509152" y="323854"/>
            <a:ext cx="37044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Візуальні ефекти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90" name="Google Shape;490;p59"/>
          <p:cNvSpPr txBox="1">
            <a:spLocks noGrp="1"/>
          </p:cNvSpPr>
          <p:nvPr>
            <p:ph type="body" idx="1"/>
          </p:nvPr>
        </p:nvSpPr>
        <p:spPr>
          <a:xfrm>
            <a:off x="585352" y="872554"/>
            <a:ext cx="4093328" cy="3989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Катакомби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Щільний туман приховує видимість, створює відчуття тривоги й невідомості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Приглушене світло та вологі поверхні підсилюють похмурість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Рівень із босом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Нічне небо з місяцем і зорями — контраст до напруженої битви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Центральна водойма з магічними частинками створює візуальний фокус сцени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uk-UA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Туторіал (пляж і печера)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Гроза, дощ, темне небо — драматичний візуальний вступ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У печері — затемнення, підсвічення зсередини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endParaRPr lang="uk-UA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None/>
            </a:pPr>
            <a:r>
              <a:rPr lang="uk-UA" b="1" dirty="0">
                <a:solidFill>
                  <a:schemeClr val="bg1"/>
                </a:solidFill>
              </a:rPr>
              <a:t>Портали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– Літальні магічні частинки створюють відчуття загадковості та сили</a:t>
            </a: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7FB5EFF1-EB0B-4E5F-943C-89A9F28C64DA}"/>
              </a:ext>
            </a:extLst>
          </p:cNvPr>
          <p:cNvSpPr txBox="1">
            <a:spLocks/>
          </p:cNvSpPr>
          <p:nvPr/>
        </p:nvSpPr>
        <p:spPr>
          <a:xfrm>
            <a:off x="96220" y="4662093"/>
            <a:ext cx="392906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15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110B05"/>
            </a:gs>
            <a:gs pos="100000">
              <a:srgbClr val="363C48"/>
            </a:gs>
            <a:gs pos="62000">
              <a:srgbClr val="2B2D33"/>
            </a:gs>
            <a:gs pos="42000">
              <a:srgbClr val="110B05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8"/>
          <p:cNvSpPr txBox="1">
            <a:spLocks noGrp="1"/>
          </p:cNvSpPr>
          <p:nvPr>
            <p:ph type="title"/>
          </p:nvPr>
        </p:nvSpPr>
        <p:spPr>
          <a:xfrm>
            <a:off x="160020" y="1524909"/>
            <a:ext cx="3636364" cy="2889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4400" dirty="0">
                <a:solidFill>
                  <a:schemeClr val="bg1"/>
                </a:solidFill>
              </a:rPr>
              <a:t>Реалізовані інтерфейси</a:t>
            </a:r>
            <a:br>
              <a:rPr lang="uk-UA" sz="4400" dirty="0">
                <a:solidFill>
                  <a:schemeClr val="bg1"/>
                </a:solidFill>
              </a:rPr>
            </a:br>
            <a:r>
              <a:rPr lang="uk-UA" sz="4400" dirty="0">
                <a:solidFill>
                  <a:schemeClr val="bg1"/>
                </a:solidFill>
              </a:rPr>
              <a:t>Система торгівлі</a:t>
            </a:r>
            <a:endParaRPr sz="4400" dirty="0">
              <a:solidFill>
                <a:schemeClr val="bg1"/>
              </a:solidFill>
            </a:endParaRPr>
          </a:p>
        </p:txBody>
      </p:sp>
      <p:sp>
        <p:nvSpPr>
          <p:cNvPr id="228" name="Google Shape;228;p38"/>
          <p:cNvSpPr txBox="1">
            <a:spLocks noGrp="1"/>
          </p:cNvSpPr>
          <p:nvPr>
            <p:ph type="body" idx="1"/>
          </p:nvPr>
        </p:nvSpPr>
        <p:spPr>
          <a:xfrm>
            <a:off x="3942080" y="223520"/>
            <a:ext cx="5029200" cy="1222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Реалізовано магазин у NPC: натискання Q відкриває вікно з товарами.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1"/>
                </a:solidFill>
              </a:rPr>
              <a:t>NPC </a:t>
            </a:r>
            <a:r>
              <a:rPr lang="uk-UA" dirty="0">
                <a:solidFill>
                  <a:schemeClr val="bg1"/>
                </a:solidFill>
              </a:rPr>
              <a:t>озвучує</a:t>
            </a:r>
            <a:r>
              <a:rPr lang="ru-RU" dirty="0">
                <a:solidFill>
                  <a:schemeClr val="bg1"/>
                </a:solidFill>
              </a:rPr>
              <a:t> одну з </a:t>
            </a:r>
            <a:r>
              <a:rPr lang="uk-UA" dirty="0">
                <a:solidFill>
                  <a:schemeClr val="bg1"/>
                </a:solidFill>
              </a:rPr>
              <a:t>випадкових</a:t>
            </a:r>
            <a:r>
              <a:rPr lang="ru-RU" dirty="0">
                <a:solidFill>
                  <a:schemeClr val="bg1"/>
                </a:solidFill>
              </a:rPr>
              <a:t> фраз при </a:t>
            </a:r>
            <a:r>
              <a:rPr lang="uk-UA" dirty="0">
                <a:solidFill>
                  <a:schemeClr val="bg1"/>
                </a:solidFill>
              </a:rPr>
              <a:t>відкритті</a:t>
            </a:r>
            <a:r>
              <a:rPr lang="ru-RU" dirty="0">
                <a:solidFill>
                  <a:schemeClr val="bg1"/>
                </a:solidFill>
              </a:rPr>
              <a:t> магазину.</a:t>
            </a:r>
            <a:endParaRPr lang="uk-UA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Показується назва, опис, ціна та зображення предмета.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Повторне Q — купівля за наявності валюти.</a:t>
            </a:r>
          </a:p>
        </p:txBody>
      </p:sp>
      <p:cxnSp>
        <p:nvCxnSpPr>
          <p:cNvPr id="229" name="Google Shape;229;p38">
            <a:hlinkClick r:id="" action="ppaction://hlinkshowjump?jump=nextslide"/>
          </p:cNvPr>
          <p:cNvCxnSpPr/>
          <p:nvPr/>
        </p:nvCxnSpPr>
        <p:spPr>
          <a:xfrm>
            <a:off x="48142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DE4E9C3-C056-47FC-9C95-5F0435191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1778000"/>
            <a:ext cx="4739561" cy="3263900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A9BEFD7E-A9B8-4C65-A195-300636733CD1}"/>
              </a:ext>
            </a:extLst>
          </p:cNvPr>
          <p:cNvSpPr txBox="1">
            <a:spLocks/>
          </p:cNvSpPr>
          <p:nvPr/>
        </p:nvSpPr>
        <p:spPr>
          <a:xfrm>
            <a:off x="0" y="4707260"/>
            <a:ext cx="428423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16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0C0E16"/>
            </a:gs>
            <a:gs pos="77000">
              <a:srgbClr val="2B3036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369480" y="280211"/>
            <a:ext cx="5665560" cy="1065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4800" dirty="0">
                <a:solidFill>
                  <a:schemeClr val="bg1"/>
                </a:solidFill>
              </a:rPr>
              <a:t>Інтерфейс підказок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243" name="Google Shape;243;p40"/>
          <p:cNvSpPr txBox="1">
            <a:spLocks noGrp="1"/>
          </p:cNvSpPr>
          <p:nvPr>
            <p:ph type="subTitle" idx="1"/>
          </p:nvPr>
        </p:nvSpPr>
        <p:spPr>
          <a:xfrm>
            <a:off x="4945380" y="3523310"/>
            <a:ext cx="4038600" cy="1065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Натискання </a:t>
            </a:r>
            <a:r>
              <a:rPr lang="en-US" dirty="0">
                <a:solidFill>
                  <a:schemeClr val="bg1"/>
                </a:solidFill>
              </a:rPr>
              <a:t>H </a:t>
            </a:r>
            <a:r>
              <a:rPr lang="uk-UA" dirty="0">
                <a:solidFill>
                  <a:schemeClr val="bg1"/>
                </a:solidFill>
              </a:rPr>
              <a:t>відкриває/закриває короткі підказки з управління.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Допомагає гравцеві швидко орієнтуватися без виходу з гри.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244" name="Google Shape;244;p40">
            <a:hlinkClick r:id="" action="ppaction://hlinkshowjump?jump=nextslide"/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DCBF4D2-9839-40D6-B20B-4E7E5E061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80" y="1303028"/>
            <a:ext cx="4289616" cy="226265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17DEB6E6-3569-44F3-9999-5E49D01C09BA}"/>
              </a:ext>
            </a:extLst>
          </p:cNvPr>
          <p:cNvSpPr txBox="1">
            <a:spLocks/>
          </p:cNvSpPr>
          <p:nvPr/>
        </p:nvSpPr>
        <p:spPr>
          <a:xfrm>
            <a:off x="0" y="4744566"/>
            <a:ext cx="442912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17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10B05"/>
            </a:gs>
            <a:gs pos="56000">
              <a:srgbClr val="363C48"/>
            </a:gs>
            <a:gs pos="23000">
              <a:srgbClr val="110B05"/>
            </a:gs>
          </a:gsLst>
          <a:lin ang="0" scaled="1"/>
        </a:gra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12818D-F5E5-4591-8DC6-4D6CB90A2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744" y="0"/>
            <a:ext cx="5549391" cy="51435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AFC3DC5-5A1E-4D01-8939-87281E0C8E79}"/>
              </a:ext>
            </a:extLst>
          </p:cNvPr>
          <p:cNvSpPr/>
          <p:nvPr/>
        </p:nvSpPr>
        <p:spPr>
          <a:xfrm>
            <a:off x="0" y="-1"/>
            <a:ext cx="7769230" cy="5143501"/>
          </a:xfrm>
          <a:prstGeom prst="rect">
            <a:avLst/>
          </a:prstGeom>
          <a:gradFill flip="none" rotWithShape="1">
            <a:gsLst>
              <a:gs pos="19044">
                <a:srgbClr val="363C47"/>
              </a:gs>
              <a:gs pos="18000">
                <a:srgbClr val="363C48"/>
              </a:gs>
              <a:gs pos="53000">
                <a:srgbClr val="1F1E1F"/>
              </a:gs>
              <a:gs pos="81000">
                <a:srgbClr val="110B05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91" name="Google Shape;391;p52"/>
          <p:cNvSpPr txBox="1">
            <a:spLocks noGrp="1"/>
          </p:cNvSpPr>
          <p:nvPr>
            <p:ph type="title"/>
          </p:nvPr>
        </p:nvSpPr>
        <p:spPr>
          <a:xfrm>
            <a:off x="715200" y="794079"/>
            <a:ext cx="3658780" cy="1106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b="1" dirty="0">
                <a:solidFill>
                  <a:schemeClr val="bg1"/>
                </a:solidFill>
              </a:rPr>
              <a:t>ВИСНОВКИ по реалізованій частині</a:t>
            </a:r>
            <a:endParaRPr sz="2800" b="1" dirty="0">
              <a:solidFill>
                <a:schemeClr val="bg1"/>
              </a:solidFill>
            </a:endParaRPr>
          </a:p>
        </p:txBody>
      </p:sp>
      <p:sp>
        <p:nvSpPr>
          <p:cNvPr id="392" name="Google Shape;392;p52"/>
          <p:cNvSpPr txBox="1">
            <a:spLocks noGrp="1"/>
          </p:cNvSpPr>
          <p:nvPr>
            <p:ph type="body" idx="1"/>
          </p:nvPr>
        </p:nvSpPr>
        <p:spPr>
          <a:xfrm>
            <a:off x="715200" y="2571749"/>
            <a:ext cx="3856800" cy="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Реалізовано ключові елементи геймплею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Інтегровано інтерфейси та механіки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7EB9CC"/>
              </a:buClr>
              <a:buFont typeface="Wingdings" panose="05000000000000000000" pitchFamily="2" charset="2"/>
              <a:buChar char="§"/>
            </a:pPr>
            <a:r>
              <a:rPr lang="uk-UA" dirty="0">
                <a:solidFill>
                  <a:schemeClr val="bg1"/>
                </a:solidFill>
              </a:rPr>
              <a:t>Досягнуто цілісності підсистеми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Google Shape;191;p35">
            <a:extLst>
              <a:ext uri="{FF2B5EF4-FFF2-40B4-BE49-F238E27FC236}">
                <a16:creationId xmlns:a16="http://schemas.microsoft.com/office/drawing/2014/main" id="{83C8235C-F409-44A0-9C59-BF3B693E16FC}"/>
              </a:ext>
            </a:extLst>
          </p:cNvPr>
          <p:cNvSpPr txBox="1">
            <a:spLocks/>
          </p:cNvSpPr>
          <p:nvPr/>
        </p:nvSpPr>
        <p:spPr>
          <a:xfrm>
            <a:off x="0" y="4744566"/>
            <a:ext cx="421481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18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BB8A4B"/>
            </a:gs>
            <a:gs pos="0">
              <a:srgbClr val="CD8047"/>
            </a:gs>
            <a:gs pos="45000">
              <a:srgbClr val="110B05"/>
            </a:gs>
          </a:gsLst>
          <a:lin ang="2700000" scaled="1"/>
          <a:tileRect/>
        </a:gra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194">
            <a:extLst>
              <a:ext uri="{FF2B5EF4-FFF2-40B4-BE49-F238E27FC236}">
                <a16:creationId xmlns:a16="http://schemas.microsoft.com/office/drawing/2014/main" id="{29083A12-743B-4A08-BDD5-E72350EC2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971" y="-1"/>
            <a:ext cx="6175829" cy="5220929"/>
          </a:xfrm>
          <a:prstGeom prst="rect">
            <a:avLst/>
          </a:prstGeom>
          <a:gradFill flip="none" rotWithShape="1">
            <a:gsLst>
              <a:gs pos="46300">
                <a:schemeClr val="bg1">
                  <a:lumMod val="50000"/>
                </a:schemeClr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583B25-A49E-4F51-B546-12030B735AFC}"/>
              </a:ext>
            </a:extLst>
          </p:cNvPr>
          <p:cNvSpPr/>
          <p:nvPr/>
        </p:nvSpPr>
        <p:spPr>
          <a:xfrm>
            <a:off x="0" y="-1"/>
            <a:ext cx="9542206" cy="5143501"/>
          </a:xfrm>
          <a:prstGeom prst="rect">
            <a:avLst/>
          </a:prstGeom>
          <a:gradFill flip="none" rotWithShape="1">
            <a:gsLst>
              <a:gs pos="67000">
                <a:srgbClr val="110B05">
                  <a:alpha val="0"/>
                </a:srgbClr>
              </a:gs>
              <a:gs pos="0">
                <a:srgbClr val="363C48"/>
              </a:gs>
              <a:gs pos="52000">
                <a:srgbClr val="110B0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1"/>
          </p:nvPr>
        </p:nvSpPr>
        <p:spPr>
          <a:xfrm>
            <a:off x="1380246" y="1268289"/>
            <a:ext cx="2607300" cy="1019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noProof="1">
                <a:solidFill>
                  <a:schemeClr val="bg1"/>
                </a:solidFill>
              </a:rPr>
              <a:t>Розробка однокористувацької гри у жанрі </a:t>
            </a:r>
            <a:r>
              <a:rPr lang="uk-UA" sz="1600" noProof="1">
                <a:solidFill>
                  <a:schemeClr val="bg1"/>
                </a:solidFill>
              </a:rPr>
              <a:t>Souls-like</a:t>
            </a:r>
            <a:endParaRPr lang="uk-UA" noProof="1">
              <a:solidFill>
                <a:schemeClr val="bg1"/>
              </a:solidFill>
            </a:endParaRPr>
          </a:p>
        </p:txBody>
      </p:sp>
      <p:sp>
        <p:nvSpPr>
          <p:cNvPr id="208" name="Google Shape;208;p37"/>
          <p:cNvSpPr txBox="1">
            <a:spLocks noGrp="1"/>
          </p:cNvSpPr>
          <p:nvPr>
            <p:ph type="title" idx="2"/>
          </p:nvPr>
        </p:nvSpPr>
        <p:spPr>
          <a:xfrm>
            <a:off x="366570" y="527647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Мета та концепція проєкту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6" name="Google Shape;206;p37"/>
          <p:cNvSpPr txBox="1">
            <a:spLocks noGrp="1"/>
          </p:cNvSpPr>
          <p:nvPr>
            <p:ph type="title"/>
          </p:nvPr>
        </p:nvSpPr>
        <p:spPr>
          <a:xfrm>
            <a:off x="841821" y="1230211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FCBD9"/>
                </a:solidFill>
              </a:rPr>
              <a:t>01</a:t>
            </a:r>
            <a:endParaRPr dirty="0">
              <a:solidFill>
                <a:srgbClr val="9FCBD9"/>
              </a:solidFill>
            </a:endParaRPr>
          </a:p>
        </p:txBody>
      </p:sp>
      <p:sp>
        <p:nvSpPr>
          <p:cNvPr id="209" name="Google Shape;209;p37"/>
          <p:cNvSpPr txBox="1">
            <a:spLocks noGrp="1"/>
          </p:cNvSpPr>
          <p:nvPr>
            <p:ph type="title" idx="3"/>
          </p:nvPr>
        </p:nvSpPr>
        <p:spPr>
          <a:xfrm>
            <a:off x="841821" y="2448119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FCBD9"/>
                </a:solidFill>
              </a:rPr>
              <a:t>02</a:t>
            </a:r>
            <a:endParaRPr dirty="0">
              <a:solidFill>
                <a:srgbClr val="9FCBD9"/>
              </a:solidFill>
            </a:endParaRPr>
          </a:p>
        </p:txBody>
      </p:sp>
      <p:sp>
        <p:nvSpPr>
          <p:cNvPr id="210" name="Google Shape;210;p37"/>
          <p:cNvSpPr txBox="1">
            <a:spLocks noGrp="1"/>
          </p:cNvSpPr>
          <p:nvPr>
            <p:ph type="subTitle" idx="4"/>
          </p:nvPr>
        </p:nvSpPr>
        <p:spPr>
          <a:xfrm>
            <a:off x="1380245" y="2486205"/>
            <a:ext cx="2734325" cy="1019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noProof="1">
                <a:solidFill>
                  <a:schemeClr val="bg1"/>
                </a:solidFill>
              </a:rPr>
              <a:t>Фокус: глибокий сюжет, висока складність, атмосферність</a:t>
            </a:r>
          </a:p>
        </p:txBody>
      </p:sp>
      <p:sp>
        <p:nvSpPr>
          <p:cNvPr id="211" name="Google Shape;211;p37"/>
          <p:cNvSpPr txBox="1">
            <a:spLocks noGrp="1"/>
          </p:cNvSpPr>
          <p:nvPr>
            <p:ph type="title" idx="5"/>
          </p:nvPr>
        </p:nvSpPr>
        <p:spPr>
          <a:xfrm>
            <a:off x="841821" y="3666070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FCBD9"/>
                </a:solidFill>
              </a:rPr>
              <a:t>03</a:t>
            </a:r>
            <a:endParaRPr dirty="0">
              <a:solidFill>
                <a:srgbClr val="9FCBD9"/>
              </a:solidFill>
            </a:endParaRPr>
          </a:p>
        </p:txBody>
      </p:sp>
      <p:sp>
        <p:nvSpPr>
          <p:cNvPr id="212" name="Google Shape;212;p37"/>
          <p:cNvSpPr txBox="1">
            <a:spLocks noGrp="1"/>
          </p:cNvSpPr>
          <p:nvPr>
            <p:ph type="subTitle" idx="6"/>
          </p:nvPr>
        </p:nvSpPr>
        <p:spPr>
          <a:xfrm>
            <a:off x="1380245" y="3704138"/>
            <a:ext cx="2955781" cy="1017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Реалізація на </a:t>
            </a:r>
            <a:r>
              <a:rPr lang="en-US" sz="1600" dirty="0">
                <a:solidFill>
                  <a:schemeClr val="bg1"/>
                </a:solidFill>
              </a:rPr>
              <a:t>Unreal Engine 5 </a:t>
            </a:r>
            <a:r>
              <a:rPr lang="uk-UA" dirty="0">
                <a:solidFill>
                  <a:schemeClr val="bg1"/>
                </a:solidFill>
              </a:rPr>
              <a:t>з використанням </a:t>
            </a:r>
            <a:r>
              <a:rPr lang="en-US" sz="1600" dirty="0">
                <a:solidFill>
                  <a:schemeClr val="bg1"/>
                </a:solidFill>
              </a:rPr>
              <a:t>Blueprint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" name="Google Shape;191;p35">
            <a:extLst>
              <a:ext uri="{FF2B5EF4-FFF2-40B4-BE49-F238E27FC236}">
                <a16:creationId xmlns:a16="http://schemas.microsoft.com/office/drawing/2014/main" id="{36D59189-855A-45E5-97D0-389D9D112843}"/>
              </a:ext>
            </a:extLst>
          </p:cNvPr>
          <p:cNvSpPr txBox="1">
            <a:spLocks/>
          </p:cNvSpPr>
          <p:nvPr/>
        </p:nvSpPr>
        <p:spPr>
          <a:xfrm>
            <a:off x="81295" y="4722023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2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0000">
              <a:srgbClr val="2B3036"/>
            </a:gs>
            <a:gs pos="24000">
              <a:srgbClr val="363C48"/>
            </a:gs>
            <a:gs pos="86000">
              <a:srgbClr val="0C0E16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2"/>
          <p:cNvSpPr txBox="1">
            <a:spLocks noGrp="1"/>
          </p:cNvSpPr>
          <p:nvPr>
            <p:ph type="title"/>
          </p:nvPr>
        </p:nvSpPr>
        <p:spPr>
          <a:xfrm>
            <a:off x="773107" y="513229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Командна розробка — розподіл підсистем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34" name="Google Shape;534;p62"/>
          <p:cNvSpPr txBox="1"/>
          <p:nvPr/>
        </p:nvSpPr>
        <p:spPr>
          <a:xfrm>
            <a:off x="773132" y="2061029"/>
            <a:ext cx="3740700" cy="7314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100" b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Рівні та завдання</a:t>
            </a:r>
            <a:endParaRPr sz="2100" b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535" name="Google Shape;535;p62"/>
          <p:cNvSpPr txBox="1"/>
          <p:nvPr/>
        </p:nvSpPr>
        <p:spPr>
          <a:xfrm>
            <a:off x="4746333" y="2061029"/>
            <a:ext cx="3740700" cy="7314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100" b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Бойова система, інтерфейс</a:t>
            </a:r>
            <a:endParaRPr sz="2100" b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536" name="Google Shape;536;p62"/>
          <p:cNvSpPr txBox="1"/>
          <p:nvPr/>
        </p:nvSpPr>
        <p:spPr>
          <a:xfrm>
            <a:off x="773082" y="2944829"/>
            <a:ext cx="3740700" cy="16104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0" indent="-213359" algn="l" rtl="0">
              <a:spcBef>
                <a:spcPts val="0"/>
              </a:spcBef>
              <a:buClr>
                <a:srgbClr val="2E356C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Підсистема рівнів та завдань</a:t>
            </a:r>
          </a:p>
          <a:p>
            <a:pPr marL="274320" indent="-213359">
              <a:buClr>
                <a:srgbClr val="2E356C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Звукова система</a:t>
            </a:r>
          </a:p>
          <a:p>
            <a:pPr marL="274320" lvl="0" indent="-213359" algn="l" rtl="0">
              <a:spcBef>
                <a:spcPts val="0"/>
              </a:spcBef>
              <a:buClr>
                <a:srgbClr val="2E356C"/>
              </a:buClr>
              <a:buSzPts val="1200"/>
              <a:buFont typeface="Albert Sans"/>
              <a:buChar char="■"/>
            </a:pPr>
            <a:r>
              <a:rPr lang="en-US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UI-</a:t>
            </a: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підказки</a:t>
            </a:r>
          </a:p>
          <a:p>
            <a:pPr marL="274320" lvl="0" indent="-213359" algn="l" rtl="0">
              <a:spcBef>
                <a:spcPts val="0"/>
              </a:spcBef>
              <a:buClr>
                <a:srgbClr val="2E356C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Розробка ігрової логіки та механік</a:t>
            </a:r>
          </a:p>
          <a:p>
            <a:pPr marL="274320" lvl="0" indent="-213359" algn="l" rtl="0">
              <a:spcBef>
                <a:spcPts val="0"/>
              </a:spcBef>
              <a:buClr>
                <a:srgbClr val="2E356C"/>
              </a:buClr>
              <a:buSzPts val="1200"/>
              <a:buFont typeface="Albert Sans"/>
              <a:buChar char="■"/>
            </a:pPr>
            <a:r>
              <a:rPr lang="en-US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NPC</a:t>
            </a:r>
            <a:endParaRPr sz="1600" dirty="0">
              <a:solidFill>
                <a:schemeClr val="bg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37" name="Google Shape;537;p62"/>
          <p:cNvSpPr txBox="1"/>
          <p:nvPr/>
        </p:nvSpPr>
        <p:spPr>
          <a:xfrm>
            <a:off x="4746332" y="2944829"/>
            <a:ext cx="3740700" cy="16104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" lvl="1" indent="-213359">
              <a:buClr>
                <a:srgbClr val="191D2F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</a:rPr>
              <a:t>Управління гравцем</a:t>
            </a:r>
          </a:p>
          <a:p>
            <a:pPr marL="274320" lvl="1" indent="-213359">
              <a:buClr>
                <a:srgbClr val="191D2F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Інвентар</a:t>
            </a:r>
          </a:p>
          <a:p>
            <a:pPr marL="274320" lvl="1" indent="-213359">
              <a:buClr>
                <a:srgbClr val="191D2F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Бойова система</a:t>
            </a:r>
          </a:p>
          <a:p>
            <a:pPr marL="274320" lvl="1" indent="-213359">
              <a:buClr>
                <a:srgbClr val="191D2F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Анімації</a:t>
            </a:r>
          </a:p>
          <a:p>
            <a:pPr marL="274320" lvl="1" indent="-213359">
              <a:buClr>
                <a:srgbClr val="191D2F"/>
              </a:buClr>
              <a:buSzPts val="1200"/>
              <a:buFont typeface="Albert Sans"/>
              <a:buChar char="■"/>
            </a:pPr>
            <a:r>
              <a:rPr lang="uk-UA" sz="1600" dirty="0">
                <a:solidFill>
                  <a:schemeClr val="bg1"/>
                </a:solidFill>
                <a:latin typeface="Albert Sans"/>
                <a:ea typeface="Albert Sans"/>
                <a:cs typeface="Albert Sans"/>
                <a:sym typeface="Albert Sans"/>
              </a:rPr>
              <a:t>Вороги</a:t>
            </a:r>
          </a:p>
          <a:p>
            <a:pPr marL="274320" lvl="1" indent="-213359">
              <a:buClr>
                <a:schemeClr val="lt2"/>
              </a:buClr>
              <a:buSzPts val="1200"/>
              <a:buFont typeface="Albert Sans"/>
              <a:buChar char="■"/>
            </a:pPr>
            <a:endParaRPr sz="1200" dirty="0">
              <a:solidFill>
                <a:schemeClr val="bg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38" name="Google Shape;538;p62"/>
          <p:cNvSpPr txBox="1"/>
          <p:nvPr/>
        </p:nvSpPr>
        <p:spPr>
          <a:xfrm>
            <a:off x="1679518" y="1300229"/>
            <a:ext cx="1927828" cy="4560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Тимощенко В.Р.</a:t>
            </a:r>
            <a:endParaRPr sz="1800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cxnSp>
        <p:nvCxnSpPr>
          <p:cNvPr id="539" name="Google Shape;539;p62"/>
          <p:cNvCxnSpPr>
            <a:cxnSpLocks/>
            <a:stCxn id="538" idx="2"/>
            <a:endCxn id="534" idx="0"/>
          </p:cNvCxnSpPr>
          <p:nvPr/>
        </p:nvCxnSpPr>
        <p:spPr>
          <a:xfrm rot="16200000" flipH="1">
            <a:off x="2491057" y="1908604"/>
            <a:ext cx="304800" cy="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0" name="Google Shape;540;p62"/>
          <p:cNvCxnSpPr>
            <a:cxnSpLocks/>
            <a:stCxn id="18" idx="2"/>
            <a:endCxn id="535" idx="0"/>
          </p:cNvCxnSpPr>
          <p:nvPr/>
        </p:nvCxnSpPr>
        <p:spPr>
          <a:xfrm rot="16200000" flipH="1">
            <a:off x="6472860" y="1917206"/>
            <a:ext cx="287544" cy="10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Google Shape;541;p62"/>
          <p:cNvCxnSpPr>
            <a:cxnSpLocks/>
            <a:stCxn id="534" idx="2"/>
            <a:endCxn id="536" idx="0"/>
          </p:cNvCxnSpPr>
          <p:nvPr/>
        </p:nvCxnSpPr>
        <p:spPr>
          <a:xfrm rot="-5400000" flipH="1">
            <a:off x="2567582" y="2868329"/>
            <a:ext cx="152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62"/>
          <p:cNvCxnSpPr>
            <a:cxnSpLocks/>
            <a:stCxn id="535" idx="2"/>
            <a:endCxn id="537" idx="0"/>
          </p:cNvCxnSpPr>
          <p:nvPr/>
        </p:nvCxnSpPr>
        <p:spPr>
          <a:xfrm rot="-5400000" flipH="1">
            <a:off x="6540783" y="2868329"/>
            <a:ext cx="1524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3" name="Google Shape;543;p62"/>
          <p:cNvCxnSpPr>
            <a:cxnSpLocks/>
            <a:stCxn id="534" idx="3"/>
            <a:endCxn id="535" idx="1"/>
          </p:cNvCxnSpPr>
          <p:nvPr/>
        </p:nvCxnSpPr>
        <p:spPr>
          <a:xfrm>
            <a:off x="4513832" y="2426729"/>
            <a:ext cx="2325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62"/>
          <p:cNvCxnSpPr>
            <a:cxnSpLocks/>
            <a:stCxn id="536" idx="3"/>
            <a:endCxn id="537" idx="1"/>
          </p:cNvCxnSpPr>
          <p:nvPr/>
        </p:nvCxnSpPr>
        <p:spPr>
          <a:xfrm>
            <a:off x="4513782" y="3750029"/>
            <a:ext cx="232500" cy="600"/>
          </a:xfrm>
          <a:prstGeom prst="bentConnector3">
            <a:avLst>
              <a:gd name="adj1" fmla="val 50011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538;p62">
            <a:extLst>
              <a:ext uri="{FF2B5EF4-FFF2-40B4-BE49-F238E27FC236}">
                <a16:creationId xmlns:a16="http://schemas.microsoft.com/office/drawing/2014/main" id="{27099DB0-8DAB-42F2-8F5B-FA405261B657}"/>
              </a:ext>
            </a:extLst>
          </p:cNvPr>
          <p:cNvSpPr txBox="1"/>
          <p:nvPr/>
        </p:nvSpPr>
        <p:spPr>
          <a:xfrm>
            <a:off x="5652668" y="1317485"/>
            <a:ext cx="1927828" cy="456000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Ткачов А.О.</a:t>
            </a:r>
            <a:endParaRPr sz="1800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15" name="Google Shape;191;p35">
            <a:extLst>
              <a:ext uri="{FF2B5EF4-FFF2-40B4-BE49-F238E27FC236}">
                <a16:creationId xmlns:a16="http://schemas.microsoft.com/office/drawing/2014/main" id="{BE3BE6DD-C2AC-43DE-B169-BD1578B50300}"/>
              </a:ext>
            </a:extLst>
          </p:cNvPr>
          <p:cNvSpPr txBox="1">
            <a:spLocks/>
          </p:cNvSpPr>
          <p:nvPr/>
        </p:nvSpPr>
        <p:spPr>
          <a:xfrm>
            <a:off x="80409" y="4690770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3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71000">
              <a:srgbClr val="2B3036"/>
            </a:gs>
            <a:gs pos="52000">
              <a:srgbClr val="363C48"/>
            </a:gs>
            <a:gs pos="93000">
              <a:srgbClr val="0C0E16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>
            <a:spLocks noGrp="1"/>
          </p:cNvSpPr>
          <p:nvPr>
            <p:ph type="subTitle" idx="1"/>
          </p:nvPr>
        </p:nvSpPr>
        <p:spPr>
          <a:xfrm>
            <a:off x="715100" y="249912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noProof="1">
                <a:solidFill>
                  <a:schemeClr val="bg1"/>
                </a:solidFill>
              </a:rPr>
              <a:t>Ігри цього типу мають стабільний попит серед фанатів складного, вдумливого геймплею.</a:t>
            </a:r>
          </a:p>
        </p:txBody>
      </p:sp>
      <p:sp>
        <p:nvSpPr>
          <p:cNvPr id="294" name="Google Shape;294;p4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Актуальність проєкту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95" name="Google Shape;295;p45"/>
          <p:cNvSpPr txBox="1">
            <a:spLocks noGrp="1"/>
          </p:cNvSpPr>
          <p:nvPr>
            <p:ph type="subTitle" idx="2"/>
          </p:nvPr>
        </p:nvSpPr>
        <p:spPr>
          <a:xfrm>
            <a:off x="715202" y="183705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accent6">
                    <a:lumMod val="75000"/>
                  </a:schemeClr>
                </a:solidFill>
              </a:rPr>
              <a:t>Популярність жанру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Souls-like</a:t>
            </a:r>
            <a:endParaRPr lang="uk-UA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96" name="Google Shape;296;p45"/>
          <p:cNvSpPr txBox="1">
            <a:spLocks noGrp="1"/>
          </p:cNvSpPr>
          <p:nvPr>
            <p:ph type="subTitle" idx="3"/>
          </p:nvPr>
        </p:nvSpPr>
        <p:spPr>
          <a:xfrm>
            <a:off x="3506151" y="249912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noProof="1">
                <a:solidFill>
                  <a:schemeClr val="bg1"/>
                </a:solidFill>
              </a:rPr>
              <a:t>Новачки часто стикаються з труднощами через відсутність підказок та пояснень.</a:t>
            </a:r>
          </a:p>
        </p:txBody>
      </p:sp>
      <p:sp>
        <p:nvSpPr>
          <p:cNvPr id="297" name="Google Shape;297;p45"/>
          <p:cNvSpPr txBox="1">
            <a:spLocks noGrp="1"/>
          </p:cNvSpPr>
          <p:nvPr>
            <p:ph type="subTitle" idx="4"/>
          </p:nvPr>
        </p:nvSpPr>
        <p:spPr>
          <a:xfrm>
            <a:off x="3506201" y="183705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accent6">
                    <a:lumMod val="75000"/>
                  </a:schemeClr>
                </a:solidFill>
              </a:rPr>
              <a:t>Високий поріг входу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98" name="Google Shape;298;p45"/>
          <p:cNvSpPr txBox="1">
            <a:spLocks noGrp="1"/>
          </p:cNvSpPr>
          <p:nvPr>
            <p:ph type="subTitle" idx="5"/>
          </p:nvPr>
        </p:nvSpPr>
        <p:spPr>
          <a:xfrm>
            <a:off x="6297202" y="2499125"/>
            <a:ext cx="2131800" cy="14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Поєднуємо глибину жанру з доступністю через туторіал, логіку рівнів і інтерактивність.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99" name="Google Shape;299;p45"/>
          <p:cNvSpPr txBox="1">
            <a:spLocks noGrp="1"/>
          </p:cNvSpPr>
          <p:nvPr>
            <p:ph type="subTitle" idx="6"/>
          </p:nvPr>
        </p:nvSpPr>
        <p:spPr>
          <a:xfrm>
            <a:off x="6297200" y="1837050"/>
            <a:ext cx="2131800" cy="73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accent6">
                    <a:lumMod val="75000"/>
                  </a:schemeClr>
                </a:solidFill>
              </a:rPr>
              <a:t>Мета проєкту — баланс</a:t>
            </a:r>
            <a:endParaRPr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Google Shape;191;p35">
            <a:extLst>
              <a:ext uri="{FF2B5EF4-FFF2-40B4-BE49-F238E27FC236}">
                <a16:creationId xmlns:a16="http://schemas.microsoft.com/office/drawing/2014/main" id="{FCDA53FA-4C63-4E7C-B9AE-9096B2E69CCF}"/>
              </a:ext>
            </a:extLst>
          </p:cNvPr>
          <p:cNvSpPr txBox="1">
            <a:spLocks/>
          </p:cNvSpPr>
          <p:nvPr/>
        </p:nvSpPr>
        <p:spPr>
          <a:xfrm>
            <a:off x="73265" y="4669340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4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324961F-EAC3-4AE6-BB62-0FCE1DC90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9361714" cy="62411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362FECB-BFAC-492B-92E8-B26A18E14C88}"/>
              </a:ext>
            </a:extLst>
          </p:cNvPr>
          <p:cNvSpPr/>
          <p:nvPr/>
        </p:nvSpPr>
        <p:spPr>
          <a:xfrm>
            <a:off x="0" y="2249129"/>
            <a:ext cx="9451180" cy="39920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45000">
                <a:schemeClr val="tx1"/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27" name="Google Shape;627;p68"/>
          <p:cNvSpPr txBox="1">
            <a:spLocks noGrp="1"/>
          </p:cNvSpPr>
          <p:nvPr>
            <p:ph type="subTitle" idx="1"/>
          </p:nvPr>
        </p:nvSpPr>
        <p:spPr>
          <a:xfrm>
            <a:off x="715099" y="3721741"/>
            <a:ext cx="2427243" cy="660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Люди, які цінують атмосферні, складні ігри з глибокою історією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8" name="Google Shape;628;p68"/>
          <p:cNvSpPr txBox="1">
            <a:spLocks noGrp="1"/>
          </p:cNvSpPr>
          <p:nvPr>
            <p:ph type="title"/>
          </p:nvPr>
        </p:nvSpPr>
        <p:spPr>
          <a:xfrm>
            <a:off x="715100" y="498129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Цільова аудиторія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29" name="Google Shape;629;p68"/>
          <p:cNvSpPr txBox="1">
            <a:spLocks noGrp="1"/>
          </p:cNvSpPr>
          <p:nvPr>
            <p:ph type="subTitle" idx="2"/>
          </p:nvPr>
        </p:nvSpPr>
        <p:spPr>
          <a:xfrm>
            <a:off x="715150" y="3202857"/>
            <a:ext cx="2253071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Гравці</a:t>
            </a:r>
            <a:r>
              <a:rPr lang="uk-UA" dirty="0">
                <a:solidFill>
                  <a:schemeClr val="bg1"/>
                </a:solidFill>
              </a:rPr>
              <a:t> 16–40 </a:t>
            </a:r>
            <a:r>
              <a:rPr lang="uk-UA" b="1" dirty="0">
                <a:solidFill>
                  <a:schemeClr val="bg1"/>
                </a:solidFill>
              </a:rPr>
              <a:t>років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30" name="Google Shape;630;p68"/>
          <p:cNvSpPr txBox="1">
            <a:spLocks noGrp="1"/>
          </p:cNvSpPr>
          <p:nvPr>
            <p:ph type="subTitle" idx="3"/>
          </p:nvPr>
        </p:nvSpPr>
        <p:spPr>
          <a:xfrm>
            <a:off x="3506150" y="3721742"/>
            <a:ext cx="2495510" cy="733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Ті, хто шукає виклики, складну бойову систему та унікальний </a:t>
            </a:r>
            <a:r>
              <a:rPr lang="uk-UA" dirty="0" err="1">
                <a:solidFill>
                  <a:schemeClr val="bg1"/>
                </a:solidFill>
              </a:rPr>
              <a:t>наратив</a:t>
            </a:r>
            <a:endParaRPr lang="uk-UA" dirty="0">
              <a:solidFill>
                <a:schemeClr val="bg1"/>
              </a:solidFill>
            </a:endParaRPr>
          </a:p>
        </p:txBody>
      </p:sp>
      <p:sp>
        <p:nvSpPr>
          <p:cNvPr id="631" name="Google Shape;631;p68"/>
          <p:cNvSpPr txBox="1">
            <a:spLocks noGrp="1"/>
          </p:cNvSpPr>
          <p:nvPr>
            <p:ph type="subTitle" idx="4"/>
          </p:nvPr>
        </p:nvSpPr>
        <p:spPr>
          <a:xfrm>
            <a:off x="3506150" y="3202857"/>
            <a:ext cx="2190758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Фанати</a:t>
            </a:r>
            <a:r>
              <a:rPr lang="uk-UA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Souls-like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32" name="Google Shape;632;p68"/>
          <p:cNvSpPr txBox="1">
            <a:spLocks noGrp="1"/>
          </p:cNvSpPr>
          <p:nvPr>
            <p:ph type="subTitle" idx="5"/>
          </p:nvPr>
        </p:nvSpPr>
        <p:spPr>
          <a:xfrm>
            <a:off x="6297199" y="3721742"/>
            <a:ext cx="2358569" cy="733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Гравці, що цінують авторський стиль, візуальну естетику та нетипові підходи</a:t>
            </a:r>
          </a:p>
        </p:txBody>
      </p:sp>
      <p:sp>
        <p:nvSpPr>
          <p:cNvPr id="633" name="Google Shape;633;p68"/>
          <p:cNvSpPr txBox="1">
            <a:spLocks noGrp="1"/>
          </p:cNvSpPr>
          <p:nvPr>
            <p:ph type="subTitle" idx="6"/>
          </p:nvPr>
        </p:nvSpPr>
        <p:spPr>
          <a:xfrm>
            <a:off x="6297200" y="3377613"/>
            <a:ext cx="2063029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Шанувальники інді-проєктів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" name="Google Shape;191;p35">
            <a:extLst>
              <a:ext uri="{FF2B5EF4-FFF2-40B4-BE49-F238E27FC236}">
                <a16:creationId xmlns:a16="http://schemas.microsoft.com/office/drawing/2014/main" id="{C00FFE7E-462D-4BEE-8906-4B1C829664F0}"/>
              </a:ext>
            </a:extLst>
          </p:cNvPr>
          <p:cNvSpPr txBox="1">
            <a:spLocks/>
          </p:cNvSpPr>
          <p:nvPr/>
        </p:nvSpPr>
        <p:spPr>
          <a:xfrm>
            <a:off x="94696" y="4787428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63C48"/>
            </a:gs>
            <a:gs pos="51000">
              <a:srgbClr val="2B3036"/>
            </a:gs>
            <a:gs pos="100000">
              <a:srgbClr val="0C0E16"/>
            </a:gs>
          </a:gsLst>
          <a:lin ang="16200000" scaled="1"/>
          <a:tileRect/>
        </a:gra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0"/>
          <p:cNvSpPr txBox="1">
            <a:spLocks noGrp="1"/>
          </p:cNvSpPr>
          <p:nvPr>
            <p:ph type="title"/>
          </p:nvPr>
        </p:nvSpPr>
        <p:spPr>
          <a:xfrm>
            <a:off x="412758" y="184606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chemeClr val="bg1"/>
                </a:solidFill>
              </a:rPr>
              <a:t>Користь та застосування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57F2D9-9C33-4DEB-84EA-512F6FB68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49" y="809350"/>
            <a:ext cx="7924751" cy="4149544"/>
          </a:xfrm>
          <a:prstGeom prst="rect">
            <a:avLst/>
          </a:prstGeom>
        </p:spPr>
      </p:pic>
      <p:sp>
        <p:nvSpPr>
          <p:cNvPr id="10" name="Google Shape;191;p35">
            <a:extLst>
              <a:ext uri="{FF2B5EF4-FFF2-40B4-BE49-F238E27FC236}">
                <a16:creationId xmlns:a16="http://schemas.microsoft.com/office/drawing/2014/main" id="{E620256D-82A4-443B-A0CB-9DA6DB524C59}"/>
              </a:ext>
            </a:extLst>
          </p:cNvPr>
          <p:cNvSpPr txBox="1">
            <a:spLocks/>
          </p:cNvSpPr>
          <p:nvPr/>
        </p:nvSpPr>
        <p:spPr>
          <a:xfrm>
            <a:off x="0" y="4744566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6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0D59F5-3E67-4AF6-9873-3CDA1F8B1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1120"/>
            <a:ext cx="11871961" cy="54717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34E8FD8-4FB4-4B9D-BA71-7502AEF8C82D}"/>
              </a:ext>
            </a:extLst>
          </p:cNvPr>
          <p:cNvSpPr/>
          <p:nvPr/>
        </p:nvSpPr>
        <p:spPr>
          <a:xfrm flipH="1" flipV="1">
            <a:off x="-1" y="-71121"/>
            <a:ext cx="11871961" cy="5471736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0"/>
                </a:schemeClr>
              </a:gs>
              <a:gs pos="24000">
                <a:schemeClr val="tx1"/>
              </a:gs>
            </a:gsLst>
            <a:lin ang="135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150494" y="174095"/>
            <a:ext cx="6199506" cy="1926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5400" b="1" i="1" dirty="0">
                <a:solidFill>
                  <a:schemeClr val="bg1"/>
                </a:solidFill>
              </a:rPr>
              <a:t>Підсистема рівнів та завдань</a:t>
            </a:r>
            <a:endParaRPr sz="5400" b="1" i="1" dirty="0">
              <a:solidFill>
                <a:schemeClr val="bg1"/>
              </a:solidFill>
            </a:endParaRPr>
          </a:p>
        </p:txBody>
      </p:sp>
      <p:sp>
        <p:nvSpPr>
          <p:cNvPr id="5" name="Google Shape;191;p35">
            <a:extLst>
              <a:ext uri="{FF2B5EF4-FFF2-40B4-BE49-F238E27FC236}">
                <a16:creationId xmlns:a16="http://schemas.microsoft.com/office/drawing/2014/main" id="{BDCB455D-AEF2-42A7-8D53-D6B4481FC654}"/>
              </a:ext>
            </a:extLst>
          </p:cNvPr>
          <p:cNvSpPr txBox="1">
            <a:spLocks/>
          </p:cNvSpPr>
          <p:nvPr/>
        </p:nvSpPr>
        <p:spPr>
          <a:xfrm>
            <a:off x="15676" y="4744566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7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62DC11-89D0-4183-8016-D5913CE29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60294" y="-164506"/>
            <a:ext cx="14315293" cy="555779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F7DA5A7-44A6-406C-99EC-9DDB14176C5A}"/>
              </a:ext>
            </a:extLst>
          </p:cNvPr>
          <p:cNvSpPr/>
          <p:nvPr/>
        </p:nvSpPr>
        <p:spPr>
          <a:xfrm flipH="1" flipV="1">
            <a:off x="-838630" y="-78450"/>
            <a:ext cx="13093628" cy="547173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61000">
                <a:schemeClr val="tx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08" name="Google Shape;508;p6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noProof="1">
                <a:solidFill>
                  <a:schemeClr val="bg1"/>
                </a:solidFill>
              </a:rPr>
              <a:t>Розроблена підсистема: цілі, задачі, значення</a:t>
            </a:r>
          </a:p>
        </p:txBody>
      </p:sp>
      <p:sp>
        <p:nvSpPr>
          <p:cNvPr id="509" name="Google Shape;509;p61"/>
          <p:cNvSpPr/>
          <p:nvPr/>
        </p:nvSpPr>
        <p:spPr>
          <a:xfrm>
            <a:off x="715096" y="1410940"/>
            <a:ext cx="120900" cy="120900"/>
          </a:xfrm>
          <a:prstGeom prst="rect">
            <a:avLst/>
          </a:prstGeom>
          <a:solidFill>
            <a:srgbClr val="479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61"/>
          <p:cNvSpPr txBox="1"/>
          <p:nvPr/>
        </p:nvSpPr>
        <p:spPr>
          <a:xfrm>
            <a:off x="988400" y="1242800"/>
            <a:ext cx="4696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Мета реалізації</a:t>
            </a:r>
          </a:p>
        </p:txBody>
      </p:sp>
      <p:sp>
        <p:nvSpPr>
          <p:cNvPr id="513" name="Google Shape;513;p61"/>
          <p:cNvSpPr/>
          <p:nvPr/>
        </p:nvSpPr>
        <p:spPr>
          <a:xfrm>
            <a:off x="715096" y="2325340"/>
            <a:ext cx="120900" cy="120900"/>
          </a:xfrm>
          <a:prstGeom prst="rect">
            <a:avLst/>
          </a:prstGeom>
          <a:solidFill>
            <a:srgbClr val="479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61"/>
          <p:cNvSpPr txBox="1"/>
          <p:nvPr/>
        </p:nvSpPr>
        <p:spPr>
          <a:xfrm>
            <a:off x="988400" y="2157200"/>
            <a:ext cx="4696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Основні завдання</a:t>
            </a:r>
            <a:endParaRPr sz="2000" i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sp>
        <p:nvSpPr>
          <p:cNvPr id="517" name="Google Shape;517;p61"/>
          <p:cNvSpPr/>
          <p:nvPr/>
        </p:nvSpPr>
        <p:spPr>
          <a:xfrm>
            <a:off x="715096" y="3239740"/>
            <a:ext cx="120900" cy="120900"/>
          </a:xfrm>
          <a:prstGeom prst="rect">
            <a:avLst/>
          </a:prstGeom>
          <a:solidFill>
            <a:srgbClr val="4799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61"/>
          <p:cNvSpPr txBox="1"/>
          <p:nvPr/>
        </p:nvSpPr>
        <p:spPr>
          <a:xfrm>
            <a:off x="988400" y="3071600"/>
            <a:ext cx="4696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 </a:t>
            </a:r>
            <a:r>
              <a:rPr lang="uk-UA" sz="2000" i="1" dirty="0">
                <a:solidFill>
                  <a:schemeClr val="bg1"/>
                </a:solidFill>
                <a:latin typeface="Alexandria Medium"/>
                <a:ea typeface="Alexandria Medium"/>
                <a:cs typeface="Alexandria Medium"/>
                <a:sym typeface="Alexandria Medium"/>
              </a:rPr>
              <a:t>Роль у проєкті</a:t>
            </a:r>
            <a:endParaRPr sz="2000" i="1" dirty="0">
              <a:solidFill>
                <a:schemeClr val="bg1"/>
              </a:solidFill>
              <a:latin typeface="Alexandria Medium"/>
              <a:ea typeface="Alexandria Medium"/>
              <a:cs typeface="Alexandria Medium"/>
              <a:sym typeface="Alexandria Medium"/>
            </a:endParaRPr>
          </a:p>
        </p:txBody>
      </p:sp>
      <p:cxnSp>
        <p:nvCxnSpPr>
          <p:cNvPr id="523" name="Google Shape;523;p61"/>
          <p:cNvCxnSpPr>
            <a:cxnSpLocks/>
            <a:stCxn id="509" idx="2"/>
          </p:cNvCxnSpPr>
          <p:nvPr/>
        </p:nvCxnSpPr>
        <p:spPr>
          <a:xfrm>
            <a:off x="775546" y="1531840"/>
            <a:ext cx="0" cy="3363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4" name="Google Shape;524;p61"/>
          <p:cNvCxnSpPr>
            <a:cxnSpLocks/>
            <a:endCxn id="513" idx="0"/>
          </p:cNvCxnSpPr>
          <p:nvPr/>
        </p:nvCxnSpPr>
        <p:spPr>
          <a:xfrm>
            <a:off x="775546" y="1868140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5" name="Google Shape;525;p61"/>
          <p:cNvCxnSpPr>
            <a:cxnSpLocks/>
            <a:stCxn id="513" idx="2"/>
          </p:cNvCxnSpPr>
          <p:nvPr/>
        </p:nvCxnSpPr>
        <p:spPr>
          <a:xfrm>
            <a:off x="775546" y="2446240"/>
            <a:ext cx="0" cy="3363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6" name="Google Shape;526;p61"/>
          <p:cNvCxnSpPr>
            <a:cxnSpLocks/>
            <a:endCxn id="517" idx="0"/>
          </p:cNvCxnSpPr>
          <p:nvPr/>
        </p:nvCxnSpPr>
        <p:spPr>
          <a:xfrm>
            <a:off x="775546" y="2782540"/>
            <a:ext cx="0" cy="4572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91;p35">
            <a:extLst>
              <a:ext uri="{FF2B5EF4-FFF2-40B4-BE49-F238E27FC236}">
                <a16:creationId xmlns:a16="http://schemas.microsoft.com/office/drawing/2014/main" id="{26B68220-D3D4-4B9D-B1A0-F7256D3E1C36}"/>
              </a:ext>
            </a:extLst>
          </p:cNvPr>
          <p:cNvSpPr txBox="1">
            <a:spLocks/>
          </p:cNvSpPr>
          <p:nvPr/>
        </p:nvSpPr>
        <p:spPr>
          <a:xfrm>
            <a:off x="99075" y="4440278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8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6000">
              <a:srgbClr val="0C0E16"/>
            </a:gs>
            <a:gs pos="27000">
              <a:srgbClr val="2B3036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 txBox="1">
            <a:spLocks noGrp="1"/>
          </p:cNvSpPr>
          <p:nvPr>
            <p:ph type="subTitle" idx="1"/>
          </p:nvPr>
        </p:nvSpPr>
        <p:spPr>
          <a:xfrm>
            <a:off x="7151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 dirty="0">
                <a:solidFill>
                  <a:schemeClr val="bg1"/>
                </a:solidFill>
              </a:rPr>
              <a:t>Безпечна зона з NPC. Містить портали до бойових рівнів, виконує роль навігаційного центру.</a:t>
            </a:r>
          </a:p>
        </p:txBody>
      </p:sp>
      <p:sp>
        <p:nvSpPr>
          <p:cNvPr id="343" name="Google Shape;343;p4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solidFill>
                  <a:schemeClr val="bg1"/>
                </a:solidFill>
              </a:rPr>
              <a:t>Структура рівнів та їх особливості</a:t>
            </a:r>
          </a:p>
        </p:txBody>
      </p:sp>
      <p:sp>
        <p:nvSpPr>
          <p:cNvPr id="344" name="Google Shape;344;p47"/>
          <p:cNvSpPr txBox="1">
            <a:spLocks noGrp="1"/>
          </p:cNvSpPr>
          <p:nvPr>
            <p:ph type="subTitle" idx="2"/>
          </p:nvPr>
        </p:nvSpPr>
        <p:spPr>
          <a:xfrm>
            <a:off x="715100" y="32990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 dirty="0">
                <a:solidFill>
                  <a:schemeClr val="bg1"/>
                </a:solidFill>
              </a:rPr>
              <a:t>Початковий навчальний рівень. Гравець знайомиться з керуванням, боєм та взаємодією з об’єктами.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345" name="Google Shape;345;p47"/>
          <p:cNvSpPr txBox="1">
            <a:spLocks noGrp="1"/>
          </p:cNvSpPr>
          <p:nvPr>
            <p:ph type="subTitle" idx="3"/>
          </p:nvPr>
        </p:nvSpPr>
        <p:spPr>
          <a:xfrm>
            <a:off x="715100" y="1666700"/>
            <a:ext cx="378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Хаб-локація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346" name="Google Shape;346;p47"/>
          <p:cNvSpPr txBox="1">
            <a:spLocks noGrp="1"/>
          </p:cNvSpPr>
          <p:nvPr>
            <p:ph type="subTitle" idx="4"/>
          </p:nvPr>
        </p:nvSpPr>
        <p:spPr>
          <a:xfrm>
            <a:off x="715100" y="2919200"/>
            <a:ext cx="378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Рівень-туторіал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5"/>
          </p:nvPr>
        </p:nvSpPr>
        <p:spPr>
          <a:xfrm>
            <a:off x="4648300" y="2046500"/>
            <a:ext cx="37806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 dirty="0">
                <a:solidFill>
                  <a:schemeClr val="bg1"/>
                </a:solidFill>
              </a:rPr>
              <a:t>Бойовий рівень у вигляді лабіринту. Наповнений ворогами, атмосферою напруженості та загадковості.</a:t>
            </a:r>
          </a:p>
        </p:txBody>
      </p:sp>
      <p:sp>
        <p:nvSpPr>
          <p:cNvPr id="348" name="Google Shape;348;p47"/>
          <p:cNvSpPr txBox="1">
            <a:spLocks noGrp="1"/>
          </p:cNvSpPr>
          <p:nvPr>
            <p:ph type="subTitle" idx="6"/>
          </p:nvPr>
        </p:nvSpPr>
        <p:spPr>
          <a:xfrm>
            <a:off x="4648300" y="3299000"/>
            <a:ext cx="3780600" cy="998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400" dirty="0">
                <a:solidFill>
                  <a:schemeClr val="bg1"/>
                </a:solidFill>
              </a:rPr>
              <a:t>Простора арена для ключового бою. Має унікальне оформлення, динамічне освітлення і логіку відкриття порталу після перемоги.</a:t>
            </a:r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7"/>
          </p:nvPr>
        </p:nvSpPr>
        <p:spPr>
          <a:xfrm>
            <a:off x="4648300" y="1666700"/>
            <a:ext cx="378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Катакомби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350" name="Google Shape;350;p47"/>
          <p:cNvSpPr txBox="1">
            <a:spLocks noGrp="1"/>
          </p:cNvSpPr>
          <p:nvPr>
            <p:ph type="subTitle" idx="8"/>
          </p:nvPr>
        </p:nvSpPr>
        <p:spPr>
          <a:xfrm>
            <a:off x="4648300" y="2919200"/>
            <a:ext cx="37806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i="1" dirty="0">
                <a:solidFill>
                  <a:schemeClr val="bg1"/>
                </a:solidFill>
              </a:rPr>
              <a:t>Фінальний рівень з босом</a:t>
            </a:r>
            <a:endParaRPr b="1" i="1" dirty="0">
              <a:solidFill>
                <a:schemeClr val="bg1"/>
              </a:solidFill>
            </a:endParaRPr>
          </a:p>
        </p:txBody>
      </p:sp>
      <p:sp>
        <p:nvSpPr>
          <p:cNvPr id="11" name="Google Shape;191;p35">
            <a:extLst>
              <a:ext uri="{FF2B5EF4-FFF2-40B4-BE49-F238E27FC236}">
                <a16:creationId xmlns:a16="http://schemas.microsoft.com/office/drawing/2014/main" id="{038F47FD-1997-4622-AAC1-8431B6191A9D}"/>
              </a:ext>
            </a:extLst>
          </p:cNvPr>
          <p:cNvSpPr txBox="1">
            <a:spLocks/>
          </p:cNvSpPr>
          <p:nvPr/>
        </p:nvSpPr>
        <p:spPr>
          <a:xfrm>
            <a:off x="58977" y="4669340"/>
            <a:ext cx="269635" cy="398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 algn="l"/>
            <a:r>
              <a:rPr lang="uk-UA" dirty="0">
                <a:solidFill>
                  <a:schemeClr val="bg1"/>
                </a:solidFill>
              </a:rPr>
              <a:t>9</a:t>
            </a:r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EFFF6"/>
      </a:lt1>
      <a:dk2>
        <a:srgbClr val="C2F5CC"/>
      </a:dk2>
      <a:lt2>
        <a:srgbClr val="52B878"/>
      </a:lt2>
      <a:accent1>
        <a:srgbClr val="13693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749</Words>
  <Application>Microsoft Office PowerPoint</Application>
  <PresentationFormat>On-screen Show (16:9)</PresentationFormat>
  <Paragraphs>150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Wingdings</vt:lpstr>
      <vt:lpstr>Alexandria Medium</vt:lpstr>
      <vt:lpstr>Albert Sans</vt:lpstr>
      <vt:lpstr>Lead Funnel by Slidesgo</vt:lpstr>
      <vt:lpstr>  Ігровий програмний застосунок в жанрі Action RPG</vt:lpstr>
      <vt:lpstr>Мета та концепція проєкту</vt:lpstr>
      <vt:lpstr>Командна розробка — розподіл підсистем</vt:lpstr>
      <vt:lpstr>Актуальність проєкту</vt:lpstr>
      <vt:lpstr>Цільова аудиторія</vt:lpstr>
      <vt:lpstr>Користь та застосування</vt:lpstr>
      <vt:lpstr>Підсистема рівнів та завдань</vt:lpstr>
      <vt:lpstr>Розроблена підсистема: цілі, задачі, значення</vt:lpstr>
      <vt:lpstr>Структура рівнів та їх особливості</vt:lpstr>
      <vt:lpstr>Сюжетні завдання як частина ігрового прогресу</vt:lpstr>
      <vt:lpstr>Механіка ламання глечиків</vt:lpstr>
      <vt:lpstr>Взаємодія з NPC — історії, вибір, наслідки</vt:lpstr>
      <vt:lpstr>Атмосфера — освітлення, звукове оформлення, ефекти</vt:lpstr>
      <vt:lpstr>Звукове оформлення</vt:lpstr>
      <vt:lpstr>Візуальні ефекти</vt:lpstr>
      <vt:lpstr>Реалізовані інтерфейси Система торгівлі</vt:lpstr>
      <vt:lpstr>Інтерфейс підказок</vt:lpstr>
      <vt:lpstr>ВИСНОВКИ по реалізованій частині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Ігровий програмний застосунок в жанрі Action RPG</dc:title>
  <cp:lastModifiedBy>Vladyslava Tymoshchenko</cp:lastModifiedBy>
  <cp:revision>68</cp:revision>
  <dcterms:modified xsi:type="dcterms:W3CDTF">2025-06-18T20:36:48Z</dcterms:modified>
</cp:coreProperties>
</file>